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4" ContentType="video/unknown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27"/>
  </p:notesMasterIdLst>
  <p:sldIdLst>
    <p:sldId id="381" r:id="rId2"/>
    <p:sldId id="389" r:id="rId3"/>
    <p:sldId id="388" r:id="rId4"/>
    <p:sldId id="390" r:id="rId5"/>
    <p:sldId id="392" r:id="rId6"/>
    <p:sldId id="394" r:id="rId7"/>
    <p:sldId id="391" r:id="rId8"/>
    <p:sldId id="395" r:id="rId9"/>
    <p:sldId id="393" r:id="rId10"/>
    <p:sldId id="383" r:id="rId11"/>
    <p:sldId id="384" r:id="rId12"/>
    <p:sldId id="385" r:id="rId13"/>
    <p:sldId id="386" r:id="rId14"/>
    <p:sldId id="403" r:id="rId15"/>
    <p:sldId id="405" r:id="rId16"/>
    <p:sldId id="404" r:id="rId17"/>
    <p:sldId id="402" r:id="rId18"/>
    <p:sldId id="396" r:id="rId19"/>
    <p:sldId id="398" r:id="rId20"/>
    <p:sldId id="407" r:id="rId21"/>
    <p:sldId id="400" r:id="rId22"/>
    <p:sldId id="399" r:id="rId23"/>
    <p:sldId id="397" r:id="rId24"/>
    <p:sldId id="406" r:id="rId25"/>
    <p:sldId id="408" r:id="rId26"/>
  </p:sldIdLst>
  <p:sldSz cx="9144000" cy="6858000" type="screen4x3"/>
  <p:notesSz cx="6858000" cy="9144000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EA90"/>
    <a:srgbClr val="00FF00"/>
    <a:srgbClr val="101010"/>
    <a:srgbClr val="1A1A1A"/>
    <a:srgbClr val="2424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8358" autoAdjust="0"/>
  </p:normalViewPr>
  <p:slideViewPr>
    <p:cSldViewPr snapToGrid="0" snapToObjects="1">
      <p:cViewPr varScale="1">
        <p:scale>
          <a:sx n="189" d="100"/>
          <a:sy n="189" d="100"/>
        </p:scale>
        <p:origin x="-5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Relationship Id="rId2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1" Type="http://schemas.openxmlformats.org/officeDocument/2006/relationships/image" Target="../media/image14.emf"/><Relationship Id="rId2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328908ED-7EA4-5641-A396-9FE2E0B02548}" type="datetime1">
              <a:rPr lang="fr-FR"/>
              <a:pPr/>
              <a:t>31/03/16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2E833633-EFDC-6D4E-BD20-434687015AB0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90530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45E8-731C-E440-A524-8B7B4F974ACC}" type="datetime1">
              <a:rPr lang="fr-FR" smtClean="0"/>
              <a:pPr/>
              <a:t>31/03/16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1747E-0551-DF4B-82A9-393B8746B3AD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Rectangle 1"/>
          <p:cNvSpPr>
            <a:spLocks noChangeArrowheads="1"/>
          </p:cNvSpPr>
          <p:nvPr userDrawn="1"/>
        </p:nvSpPr>
        <p:spPr bwMode="auto">
          <a:xfrm flipH="1">
            <a:off x="8253413" y="0"/>
            <a:ext cx="890587" cy="6858000"/>
          </a:xfrm>
          <a:prstGeom prst="rect">
            <a:avLst/>
          </a:prstGeom>
          <a:solidFill>
            <a:srgbClr val="0B0B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lIns="104400" tIns="52200" rIns="104400" bIns="52200" anchor="ctr"/>
          <a:lstStyle/>
          <a:p>
            <a:pPr algn="ctr" rtl="1">
              <a:lnSpc>
                <a:spcPct val="99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3600" b="1">
              <a:solidFill>
                <a:srgbClr val="FFFFFF"/>
              </a:solidFill>
              <a:latin typeface="Century Gothic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44"/>
          <a:stretch>
            <a:fillRect/>
          </a:stretch>
        </p:blipFill>
        <p:spPr bwMode="auto">
          <a:xfrm>
            <a:off x="8054975" y="5957888"/>
            <a:ext cx="1089025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362644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DCC10-BC15-384F-8E55-2485C866D356}" type="datetime1">
              <a:rPr lang="fr-FR" smtClean="0"/>
              <a:pPr/>
              <a:t>31/03/16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55FE6-D663-354F-928D-EE8B2BF82957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5972743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4E762-DB9D-2D45-99EE-A786BECB5DED}" type="datetime1">
              <a:rPr lang="fr-FR" smtClean="0"/>
              <a:pPr/>
              <a:t>31/03/16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D260D-3116-AA48-82D7-CBD283C2F9F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3728010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59672-B6AB-634B-9548-DD03FC55A50A}" type="datetime1">
              <a:rPr lang="fr-FR" smtClean="0"/>
              <a:pPr/>
              <a:t>31/03/16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2CD7B-B22E-EF45-B1BB-C727DD6AC14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Rectangle 1"/>
          <p:cNvSpPr>
            <a:spLocks noChangeArrowheads="1"/>
          </p:cNvSpPr>
          <p:nvPr userDrawn="1"/>
        </p:nvSpPr>
        <p:spPr bwMode="auto">
          <a:xfrm flipH="1">
            <a:off x="8253413" y="0"/>
            <a:ext cx="890587" cy="6858000"/>
          </a:xfrm>
          <a:prstGeom prst="rect">
            <a:avLst/>
          </a:prstGeom>
          <a:solidFill>
            <a:srgbClr val="0B0B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lIns="104400" tIns="52200" rIns="104400" bIns="52200" anchor="ctr"/>
          <a:lstStyle/>
          <a:p>
            <a:pPr algn="ctr" rtl="1">
              <a:lnSpc>
                <a:spcPct val="99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3600" b="1">
              <a:solidFill>
                <a:srgbClr val="FFFFFF"/>
              </a:solidFill>
              <a:latin typeface="Century Gothic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44"/>
          <a:stretch>
            <a:fillRect/>
          </a:stretch>
        </p:blipFill>
        <p:spPr bwMode="auto">
          <a:xfrm>
            <a:off x="8054975" y="5957888"/>
            <a:ext cx="1089025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7415895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63AD0-AF26-8242-A04B-6A8A2AB0433A}" type="datetime1">
              <a:rPr lang="fr-FR" smtClean="0"/>
              <a:pPr/>
              <a:t>31/03/16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7FDC-9371-214F-A9AC-95BB7A0B9BA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0814989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3380C-31CE-AC40-B53A-1A19A4DD0F2D}" type="datetime1">
              <a:rPr lang="fr-FR" smtClean="0"/>
              <a:pPr/>
              <a:t>31/03/16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5796-0D78-C74F-A5D7-3BFB9F46DDB6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6433969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D163E-002E-A44B-A8BA-8AF6A71A7653}" type="datetime1">
              <a:rPr lang="fr-FR" smtClean="0"/>
              <a:pPr/>
              <a:t>31/03/16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773C1-CC21-0646-B341-5C76AA1D150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640692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7523B-75E5-9C4B-A6D3-28C96B596351}" type="datetime1">
              <a:rPr lang="fr-FR" smtClean="0"/>
              <a:pPr/>
              <a:t>31/03/16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4508D-008D-0D4B-92DF-BF83DAFE4C97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6249471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1205-C752-2E45-A286-3DCB28B474AD}" type="datetime1">
              <a:rPr lang="fr-FR" smtClean="0"/>
              <a:pPr/>
              <a:t>31/03/16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5BA6A-C786-1D47-9A15-86DB9A70E2B7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6613092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63586-AF7A-7941-B9EB-0DFC4598C7B7}" type="datetime1">
              <a:rPr lang="fr-FR" smtClean="0"/>
              <a:pPr/>
              <a:t>31/03/16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7DF7F-9B28-1049-AB25-88D3EA505C7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2903291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4C869-5643-F442-B7CF-277622E49DF2}" type="datetime1">
              <a:rPr lang="fr-FR" smtClean="0"/>
              <a:pPr/>
              <a:t>31/03/16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72632-28D3-154E-A702-B9FBE10F996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6703051"/>
      </p:ext>
    </p:extLst>
  </p:cSld>
  <p:clrMapOvr>
    <a:masterClrMapping/>
  </p:clrMapOvr>
  <p:transition xmlns:p14="http://schemas.microsoft.com/office/powerpoint/2010/main">
    <p:zoom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-17391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D3D48-C212-D147-9FDC-DEC950599D84}" type="datetime1">
              <a:rPr lang="fr-FR" smtClean="0"/>
              <a:pPr/>
              <a:t>31/03/16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89D9E-A325-3342-ADB4-D91EF766CA9A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0401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xmlns:p14="http://schemas.microsoft.com/office/powerpoint/2010/main">
    <p:zoom/>
  </p:transition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rgbClr val="FF6600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3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jpg"/><Relationship Id="rId3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0.emf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oleObject" Target="../embeddings/oleObject2.bin"/><Relationship Id="rId8" Type="http://schemas.openxmlformats.org/officeDocument/2006/relationships/image" Target="../media/image1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3" Type="http://schemas.openxmlformats.org/officeDocument/2006/relationships/oleObject" Target="../embeddings/oleObject7.bin"/><Relationship Id="rId14" Type="http://schemas.openxmlformats.org/officeDocument/2006/relationships/image" Target="../media/image1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3.bin"/><Relationship Id="rId4" Type="http://schemas.openxmlformats.org/officeDocument/2006/relationships/image" Target="../media/image14.e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15.e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16.emf"/><Relationship Id="rId9" Type="http://schemas.openxmlformats.org/officeDocument/2006/relationships/oleObject" Target="../embeddings/oleObject6.bin"/><Relationship Id="rId10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Relationship Id="rId3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23.emf"/><Relationship Id="rId5" Type="http://schemas.openxmlformats.org/officeDocument/2006/relationships/oleObject" Target="../embeddings/oleObject9.bin"/><Relationship Id="rId6" Type="http://schemas.openxmlformats.org/officeDocument/2006/relationships/image" Target="../media/image24.emf"/><Relationship Id="rId7" Type="http://schemas.openxmlformats.org/officeDocument/2006/relationships/oleObject" Target="../embeddings/oleObject10.bin"/><Relationship Id="rId8" Type="http://schemas.openxmlformats.org/officeDocument/2006/relationships/image" Target="../media/image25.emf"/><Relationship Id="rId9" Type="http://schemas.openxmlformats.org/officeDocument/2006/relationships/image" Target="../media/image26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re 3"/>
          <p:cNvSpPr>
            <a:spLocks noGrp="1"/>
          </p:cNvSpPr>
          <p:nvPr>
            <p:ph type="title"/>
          </p:nvPr>
        </p:nvSpPr>
        <p:spPr>
          <a:xfrm>
            <a:off x="0" y="1857551"/>
            <a:ext cx="9144000" cy="982952"/>
          </a:xfrm>
        </p:spPr>
        <p:txBody>
          <a:bodyPr>
            <a:normAutofit/>
          </a:bodyPr>
          <a:lstStyle/>
          <a:p>
            <a:r>
              <a:rPr lang="fr-FR" sz="4000" b="1" dirty="0" smtClean="0">
                <a:ea typeface="ＭＳ Ｐゴシック" charset="0"/>
              </a:rPr>
              <a:t>Détecter les ondes gravitationnelles</a:t>
            </a:r>
            <a:endParaRPr lang="fr-FR" sz="4000" b="1" i="1" dirty="0">
              <a:ea typeface="ＭＳ Ｐゴシック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0" y="2105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Ondes gravitationnelles : un voyage de la géométrie des trous noirs à la physique d’un laser</a:t>
            </a:r>
            <a:endParaRPr lang="fr-FR" sz="14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806896" y="3094914"/>
            <a:ext cx="5220714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Century Gothic"/>
                <a:cs typeface="Century Gothic"/>
              </a:rPr>
              <a:t>Vincent BOUDON</a:t>
            </a:r>
            <a:br>
              <a:rPr lang="fr-FR" dirty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fr-FR" sz="1400" i="1" dirty="0">
                <a:solidFill>
                  <a:schemeClr val="bg1"/>
                </a:solidFill>
                <a:latin typeface="Century Gothic"/>
                <a:cs typeface="Century Gothic"/>
              </a:rPr>
              <a:t>Laboratoire Interdisciplinaire Carnot de Bourgogne</a:t>
            </a:r>
            <a:r>
              <a:rPr lang="fr-FR" sz="1400" dirty="0">
                <a:solidFill>
                  <a:schemeClr val="bg1"/>
                </a:solidFill>
                <a:latin typeface="Century Gothic"/>
                <a:cs typeface="Century Gothic"/>
              </a:rPr>
              <a:t/>
            </a:r>
            <a:br>
              <a:rPr lang="fr-FR" sz="1400" dirty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fr-FR" sz="1400" i="1" dirty="0">
                <a:solidFill>
                  <a:schemeClr val="bg1"/>
                </a:solidFill>
                <a:latin typeface="Century Gothic"/>
                <a:cs typeface="Century Gothic"/>
              </a:rPr>
              <a:t>(UMR 6303, CNRS – Université Bourgogne Franche-Comté)</a:t>
            </a:r>
            <a:r>
              <a:rPr lang="fr-FR" sz="1400" b="1" i="1" dirty="0">
                <a:latin typeface="Century Gothic"/>
                <a:cs typeface="Century Gothic"/>
              </a:rPr>
              <a:t> </a:t>
            </a:r>
            <a:endParaRPr lang="fr-FR" sz="1400" b="1" i="1" dirty="0" smtClean="0">
              <a:latin typeface="Century Gothic"/>
              <a:cs typeface="Century Gothic"/>
            </a:endParaRPr>
          </a:p>
          <a:p>
            <a:pPr algn="ctr"/>
            <a:endParaRPr lang="fr-FR" sz="1400" b="1" i="1" dirty="0">
              <a:latin typeface="Century Gothic"/>
              <a:cs typeface="Century Gothic"/>
            </a:endParaRP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entury Gothic"/>
                <a:cs typeface="Century Gothic"/>
              </a:rPr>
              <a:t>José-Luis JARAMILLO</a:t>
            </a:r>
          </a:p>
          <a:p>
            <a:pPr algn="ctr"/>
            <a:r>
              <a:rPr lang="fr-FR" sz="1400" i="1" dirty="0" smtClean="0">
                <a:solidFill>
                  <a:schemeClr val="bg1"/>
                </a:solidFill>
                <a:latin typeface="Century Gothic"/>
                <a:cs typeface="Century Gothic"/>
              </a:rPr>
              <a:t>Institut de Mathématiques de </a:t>
            </a:r>
            <a:r>
              <a:rPr lang="fr-FR" sz="1400" i="1" dirty="0">
                <a:solidFill>
                  <a:schemeClr val="bg1"/>
                </a:solidFill>
                <a:latin typeface="Century Gothic"/>
                <a:cs typeface="Century Gothic"/>
              </a:rPr>
              <a:t>Bourgogne</a:t>
            </a:r>
            <a:r>
              <a:rPr lang="fr-FR" sz="1400" dirty="0">
                <a:solidFill>
                  <a:schemeClr val="bg1"/>
                </a:solidFill>
                <a:latin typeface="Century Gothic"/>
                <a:cs typeface="Century Gothic"/>
              </a:rPr>
              <a:t/>
            </a:r>
            <a:br>
              <a:rPr lang="fr-FR" sz="1400" dirty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fr-FR" sz="1400" i="1" dirty="0">
                <a:solidFill>
                  <a:schemeClr val="bg1"/>
                </a:solidFill>
                <a:latin typeface="Century Gothic"/>
                <a:cs typeface="Century Gothic"/>
              </a:rPr>
              <a:t>(UMR </a:t>
            </a:r>
            <a:r>
              <a:rPr lang="fr-FR" sz="1400" i="1" dirty="0" smtClean="0">
                <a:solidFill>
                  <a:schemeClr val="bg1"/>
                </a:solidFill>
                <a:latin typeface="Century Gothic"/>
                <a:cs typeface="Century Gothic"/>
              </a:rPr>
              <a:t>5584, </a:t>
            </a:r>
            <a:r>
              <a:rPr lang="fr-FR" sz="1400" i="1" dirty="0">
                <a:solidFill>
                  <a:schemeClr val="bg1"/>
                </a:solidFill>
                <a:latin typeface="Century Gothic"/>
                <a:cs typeface="Century Gothic"/>
              </a:rPr>
              <a:t>CNRS – Université Bourgogne Franche-Comté)</a:t>
            </a:r>
            <a:r>
              <a:rPr lang="fr-FR" sz="1400" b="1" i="1" dirty="0">
                <a:latin typeface="Century Gothic"/>
                <a:cs typeface="Century Gothic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9370782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0" y="17463"/>
            <a:ext cx="9144000" cy="9096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b="1" dirty="0" smtClean="0">
                <a:ea typeface="+mj-ea"/>
                <a:cs typeface="+mj-cs"/>
              </a:rPr>
              <a:t>LIGO</a:t>
            </a:r>
            <a:br>
              <a:rPr lang="fr-FR" b="1" dirty="0" smtClean="0">
                <a:ea typeface="+mj-ea"/>
                <a:cs typeface="+mj-cs"/>
              </a:rPr>
            </a:br>
            <a:r>
              <a:rPr lang="fr-FR" sz="2200" b="1" i="1" dirty="0" smtClean="0">
                <a:ea typeface="+mj-ea"/>
                <a:cs typeface="+mj-cs"/>
              </a:rPr>
              <a:t>Laser-</a:t>
            </a:r>
            <a:r>
              <a:rPr lang="fr-FR" sz="2200" b="1" i="1" dirty="0" err="1" smtClean="0">
                <a:ea typeface="+mj-ea"/>
                <a:cs typeface="+mj-cs"/>
              </a:rPr>
              <a:t>Interferometer</a:t>
            </a:r>
            <a:r>
              <a:rPr lang="fr-FR" sz="2200" b="1" i="1" dirty="0" smtClean="0">
                <a:ea typeface="+mj-ea"/>
                <a:cs typeface="+mj-cs"/>
              </a:rPr>
              <a:t> </a:t>
            </a:r>
            <a:r>
              <a:rPr lang="fr-FR" sz="2200" b="1" i="1" dirty="0" err="1" smtClean="0">
                <a:ea typeface="+mj-ea"/>
                <a:cs typeface="+mj-cs"/>
              </a:rPr>
              <a:t>Gravitational-wave</a:t>
            </a:r>
            <a:r>
              <a:rPr lang="fr-FR" sz="2200" b="1" i="1" dirty="0" smtClean="0">
                <a:ea typeface="+mj-ea"/>
                <a:cs typeface="+mj-cs"/>
              </a:rPr>
              <a:t> </a:t>
            </a:r>
            <a:r>
              <a:rPr lang="fr-FR" sz="2200" b="1" i="1" dirty="0" err="1" smtClean="0">
                <a:ea typeface="+mj-ea"/>
                <a:cs typeface="+mj-cs"/>
              </a:rPr>
              <a:t>Observatory</a:t>
            </a:r>
            <a:endParaRPr lang="fr-FR" sz="2200" b="1" dirty="0" smtClean="0">
              <a:ea typeface="+mj-ea"/>
              <a:cs typeface="+mj-cs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8447"/>
            <a:ext cx="9144000" cy="5342420"/>
          </a:xfrm>
          <a:prstGeom prst="rect">
            <a:avLst/>
          </a:prstGeom>
        </p:spPr>
      </p:pic>
      <p:sp>
        <p:nvSpPr>
          <p:cNvPr id="9" name="ZoneTexte 9"/>
          <p:cNvSpPr txBox="1">
            <a:spLocks noChangeArrowheads="1"/>
          </p:cNvSpPr>
          <p:nvPr/>
        </p:nvSpPr>
        <p:spPr bwMode="auto">
          <a:xfrm>
            <a:off x="108140" y="6491743"/>
            <a:ext cx="3123046" cy="276999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 smtClean="0">
                <a:solidFill>
                  <a:schemeClr val="bg1"/>
                </a:solidFill>
                <a:latin typeface="Century Gothic"/>
                <a:cs typeface="Century Gothic"/>
              </a:rPr>
              <a:t>LIGO </a:t>
            </a:r>
            <a:r>
              <a:rPr lang="fr-FR" sz="12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Hanford</a:t>
            </a:r>
            <a:r>
              <a:rPr lang="fr-FR" sz="1200" dirty="0" smtClean="0">
                <a:solidFill>
                  <a:schemeClr val="bg1"/>
                </a:solidFill>
                <a:latin typeface="Century Gothic"/>
                <a:cs typeface="Century Gothic"/>
              </a:rPr>
              <a:t>, Etat de Washington, USA</a:t>
            </a:r>
            <a:endParaRPr lang="fr-FR" sz="12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283415550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0" y="17463"/>
            <a:ext cx="9144000" cy="8461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b="1" dirty="0" smtClean="0">
                <a:ea typeface="+mj-ea"/>
                <a:cs typeface="+mj-cs"/>
              </a:rPr>
              <a:t>LIGO</a:t>
            </a:r>
            <a:br>
              <a:rPr lang="fr-FR" b="1" dirty="0" smtClean="0">
                <a:ea typeface="+mj-ea"/>
                <a:cs typeface="+mj-cs"/>
              </a:rPr>
            </a:br>
            <a:r>
              <a:rPr lang="fr-FR" sz="2200" b="1" i="1" dirty="0" smtClean="0">
                <a:ea typeface="+mj-ea"/>
                <a:cs typeface="+mj-cs"/>
              </a:rPr>
              <a:t>Laser-</a:t>
            </a:r>
            <a:r>
              <a:rPr lang="fr-FR" sz="2200" b="1" i="1" dirty="0" err="1" smtClean="0">
                <a:ea typeface="+mj-ea"/>
                <a:cs typeface="+mj-cs"/>
              </a:rPr>
              <a:t>Interferometer</a:t>
            </a:r>
            <a:r>
              <a:rPr lang="fr-FR" sz="2200" b="1" i="1" dirty="0" smtClean="0">
                <a:ea typeface="+mj-ea"/>
                <a:cs typeface="+mj-cs"/>
              </a:rPr>
              <a:t> </a:t>
            </a:r>
            <a:r>
              <a:rPr lang="fr-FR" sz="2200" b="1" i="1" dirty="0" err="1" smtClean="0">
                <a:ea typeface="+mj-ea"/>
                <a:cs typeface="+mj-cs"/>
              </a:rPr>
              <a:t>Gravitational-wave</a:t>
            </a:r>
            <a:r>
              <a:rPr lang="fr-FR" sz="2200" b="1" i="1" dirty="0" smtClean="0">
                <a:ea typeface="+mj-ea"/>
                <a:cs typeface="+mj-cs"/>
              </a:rPr>
              <a:t> </a:t>
            </a:r>
            <a:r>
              <a:rPr lang="fr-FR" sz="2200" b="1" i="1" dirty="0" err="1" smtClean="0">
                <a:ea typeface="+mj-ea"/>
                <a:cs typeface="+mj-cs"/>
              </a:rPr>
              <a:t>Observatory</a:t>
            </a:r>
            <a:endParaRPr lang="fr-FR" sz="2200" b="1" dirty="0" smtClean="0">
              <a:ea typeface="+mj-ea"/>
              <a:cs typeface="+mj-cs"/>
            </a:endParaRPr>
          </a:p>
        </p:txBody>
      </p:sp>
      <p:pic>
        <p:nvPicPr>
          <p:cNvPr id="3" name="Image 2" descr="Capture d’écran 2016-03-03 à 18.28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560"/>
            <a:ext cx="9144000" cy="5494935"/>
          </a:xfrm>
          <a:prstGeom prst="rect">
            <a:avLst/>
          </a:prstGeom>
        </p:spPr>
      </p:pic>
      <p:sp>
        <p:nvSpPr>
          <p:cNvPr id="7" name="ZoneTexte 9"/>
          <p:cNvSpPr txBox="1">
            <a:spLocks noChangeArrowheads="1"/>
          </p:cNvSpPr>
          <p:nvPr/>
        </p:nvSpPr>
        <p:spPr bwMode="auto">
          <a:xfrm>
            <a:off x="43056" y="6542295"/>
            <a:ext cx="4794551" cy="276999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>
                <a:solidFill>
                  <a:schemeClr val="bg1"/>
                </a:solidFill>
                <a:latin typeface="Century Gothic"/>
                <a:cs typeface="Century Gothic"/>
              </a:rPr>
              <a:t>Source </a:t>
            </a:r>
            <a:r>
              <a:rPr lang="fr-FR" sz="1200" dirty="0" smtClean="0">
                <a:solidFill>
                  <a:schemeClr val="bg1"/>
                </a:solidFill>
                <a:latin typeface="Century Gothic"/>
                <a:cs typeface="Century Gothic"/>
              </a:rPr>
              <a:t>: B. P. </a:t>
            </a:r>
            <a:r>
              <a:rPr lang="fr-FR" sz="12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Abott</a:t>
            </a:r>
            <a:r>
              <a:rPr lang="fr-FR" sz="1200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fr-FR" sz="1200" i="1" dirty="0" smtClean="0">
                <a:solidFill>
                  <a:schemeClr val="bg1"/>
                </a:solidFill>
                <a:latin typeface="Century Gothic"/>
                <a:cs typeface="Century Gothic"/>
              </a:rPr>
              <a:t>et al.</a:t>
            </a:r>
            <a:r>
              <a:rPr lang="fr-FR" sz="1200" dirty="0" smtClean="0">
                <a:solidFill>
                  <a:schemeClr val="bg1"/>
                </a:solidFill>
                <a:latin typeface="Century Gothic"/>
                <a:cs typeface="Century Gothic"/>
              </a:rPr>
              <a:t> Phys. </a:t>
            </a:r>
            <a:r>
              <a:rPr lang="fr-FR" sz="12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Rev</a:t>
            </a:r>
            <a:r>
              <a:rPr lang="fr-FR" sz="1200" dirty="0" smtClean="0">
                <a:solidFill>
                  <a:schemeClr val="bg1"/>
                </a:solidFill>
                <a:latin typeface="Century Gothic"/>
                <a:cs typeface="Century Gothic"/>
              </a:rPr>
              <a:t>. </a:t>
            </a:r>
            <a:r>
              <a:rPr lang="fr-FR" sz="12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Lett</a:t>
            </a:r>
            <a:r>
              <a:rPr lang="fr-FR" sz="1200" dirty="0" smtClean="0">
                <a:solidFill>
                  <a:schemeClr val="bg1"/>
                </a:solidFill>
                <a:latin typeface="Century Gothic"/>
                <a:cs typeface="Century Gothic"/>
              </a:rPr>
              <a:t>. </a:t>
            </a:r>
            <a:r>
              <a:rPr lang="fr-FR" sz="12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116</a:t>
            </a:r>
            <a:r>
              <a:rPr lang="fr-FR" sz="1200" dirty="0" smtClean="0">
                <a:solidFill>
                  <a:schemeClr val="bg1"/>
                </a:solidFill>
                <a:latin typeface="Century Gothic"/>
                <a:cs typeface="Century Gothic"/>
              </a:rPr>
              <a:t>, 061102 (2016)    </a:t>
            </a:r>
            <a:endParaRPr lang="fr-FR" sz="12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9652" y="1848524"/>
            <a:ext cx="907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 err="1" smtClean="0">
                <a:solidFill>
                  <a:srgbClr val="FF0000"/>
                </a:solidFill>
                <a:latin typeface="Century Gothic"/>
                <a:cs typeface="Century Gothic"/>
              </a:rPr>
              <a:t>Hanford</a:t>
            </a:r>
            <a:r>
              <a:rPr lang="fr-FR" sz="10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,</a:t>
            </a:r>
          </a:p>
          <a:p>
            <a:pPr algn="ctr"/>
            <a:r>
              <a:rPr lang="fr-FR" sz="10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Washington</a:t>
            </a:r>
            <a:endParaRPr lang="fr-FR" sz="1000" b="1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679359" y="3417241"/>
            <a:ext cx="825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 smtClean="0">
                <a:solidFill>
                  <a:srgbClr val="0000FF"/>
                </a:solidFill>
                <a:latin typeface="Century Gothic"/>
                <a:cs typeface="Century Gothic"/>
              </a:rPr>
              <a:t>Livingston,</a:t>
            </a:r>
          </a:p>
          <a:p>
            <a:pPr algn="ctr"/>
            <a:r>
              <a:rPr lang="fr-FR" sz="1000" b="1" dirty="0" smtClean="0">
                <a:solidFill>
                  <a:srgbClr val="0000FF"/>
                </a:solidFill>
                <a:latin typeface="Century Gothic"/>
                <a:cs typeface="Century Gothic"/>
              </a:rPr>
              <a:t>Louisiane</a:t>
            </a:r>
            <a:endParaRPr lang="fr-FR" sz="1000" b="1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94302065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0" y="17463"/>
            <a:ext cx="9144000" cy="9223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b="1" dirty="0" smtClean="0">
                <a:ea typeface="+mj-ea"/>
                <a:cs typeface="+mj-cs"/>
              </a:rPr>
              <a:t>Un article historique !</a:t>
            </a:r>
            <a:endParaRPr lang="fr-FR" sz="2200" b="1" dirty="0" smtClean="0">
              <a:ea typeface="+mj-ea"/>
              <a:cs typeface="+mj-cs"/>
            </a:endParaRPr>
          </a:p>
        </p:txBody>
      </p:sp>
      <p:sp>
        <p:nvSpPr>
          <p:cNvPr id="7" name="ZoneTexte 9"/>
          <p:cNvSpPr txBox="1">
            <a:spLocks noChangeArrowheads="1"/>
          </p:cNvSpPr>
          <p:nvPr/>
        </p:nvSpPr>
        <p:spPr bwMode="auto">
          <a:xfrm>
            <a:off x="131956" y="6377195"/>
            <a:ext cx="4794551" cy="276999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>
                <a:solidFill>
                  <a:schemeClr val="bg1"/>
                </a:solidFill>
                <a:latin typeface="Century Gothic"/>
                <a:cs typeface="Century Gothic"/>
              </a:rPr>
              <a:t>Source </a:t>
            </a:r>
            <a:r>
              <a:rPr lang="fr-FR" sz="1200" dirty="0" smtClean="0">
                <a:solidFill>
                  <a:schemeClr val="bg1"/>
                </a:solidFill>
                <a:latin typeface="Century Gothic"/>
                <a:cs typeface="Century Gothic"/>
              </a:rPr>
              <a:t>: B. P. </a:t>
            </a:r>
            <a:r>
              <a:rPr lang="fr-FR" sz="12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Abott</a:t>
            </a:r>
            <a:r>
              <a:rPr lang="fr-FR" sz="1200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fr-FR" sz="1200" i="1" dirty="0" smtClean="0">
                <a:solidFill>
                  <a:schemeClr val="bg1"/>
                </a:solidFill>
                <a:latin typeface="Century Gothic"/>
                <a:cs typeface="Century Gothic"/>
              </a:rPr>
              <a:t>et al.</a:t>
            </a:r>
            <a:r>
              <a:rPr lang="fr-FR" sz="1200" dirty="0" smtClean="0">
                <a:solidFill>
                  <a:schemeClr val="bg1"/>
                </a:solidFill>
                <a:latin typeface="Century Gothic"/>
                <a:cs typeface="Century Gothic"/>
              </a:rPr>
              <a:t> Phys. </a:t>
            </a:r>
            <a:r>
              <a:rPr lang="fr-FR" sz="12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Rev</a:t>
            </a:r>
            <a:r>
              <a:rPr lang="fr-FR" sz="1200" dirty="0" smtClean="0">
                <a:solidFill>
                  <a:schemeClr val="bg1"/>
                </a:solidFill>
                <a:latin typeface="Century Gothic"/>
                <a:cs typeface="Century Gothic"/>
              </a:rPr>
              <a:t>. </a:t>
            </a:r>
            <a:r>
              <a:rPr lang="fr-FR" sz="12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Lett</a:t>
            </a:r>
            <a:r>
              <a:rPr lang="fr-FR" sz="1200" dirty="0" smtClean="0">
                <a:solidFill>
                  <a:schemeClr val="bg1"/>
                </a:solidFill>
                <a:latin typeface="Century Gothic"/>
                <a:cs typeface="Century Gothic"/>
              </a:rPr>
              <a:t>. </a:t>
            </a:r>
            <a:r>
              <a:rPr lang="fr-FR" sz="12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116</a:t>
            </a:r>
            <a:r>
              <a:rPr lang="fr-FR" sz="1200" dirty="0" smtClean="0">
                <a:solidFill>
                  <a:schemeClr val="bg1"/>
                </a:solidFill>
                <a:latin typeface="Century Gothic"/>
                <a:cs typeface="Century Gothic"/>
              </a:rPr>
              <a:t>, 061102 (2016)      </a:t>
            </a:r>
            <a:endParaRPr lang="fr-FR" sz="12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2" name="Image 1" descr="Capture d’écran 2016-03-03 à 18.28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5700"/>
            <a:ext cx="9155081" cy="49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53263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0" y="17463"/>
            <a:ext cx="9144000" cy="8207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b="1" dirty="0" smtClean="0">
                <a:ea typeface="+mj-ea"/>
                <a:cs typeface="+mj-cs"/>
              </a:rPr>
              <a:t>Mesures simultanées</a:t>
            </a:r>
            <a:endParaRPr lang="fr-FR" sz="2200" b="1" dirty="0" smtClean="0">
              <a:ea typeface="+mj-ea"/>
              <a:cs typeface="+mj-cs"/>
            </a:endParaRPr>
          </a:p>
        </p:txBody>
      </p:sp>
      <p:pic>
        <p:nvPicPr>
          <p:cNvPr id="3" name="Image 2" descr="Capture d’écran 2016-03-03 à 18.27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20" y="837618"/>
            <a:ext cx="7444567" cy="5834482"/>
          </a:xfrm>
          <a:prstGeom prst="rect">
            <a:avLst/>
          </a:prstGeom>
        </p:spPr>
      </p:pic>
      <p:sp>
        <p:nvSpPr>
          <p:cNvPr id="7" name="ZoneTexte 9"/>
          <p:cNvSpPr txBox="1">
            <a:spLocks noChangeArrowheads="1"/>
          </p:cNvSpPr>
          <p:nvPr/>
        </p:nvSpPr>
        <p:spPr bwMode="auto">
          <a:xfrm>
            <a:off x="131956" y="2210309"/>
            <a:ext cx="369332" cy="4443885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vert="vert270"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>
                <a:solidFill>
                  <a:schemeClr val="bg1"/>
                </a:solidFill>
                <a:latin typeface="Century Gothic"/>
                <a:cs typeface="Century Gothic"/>
              </a:rPr>
              <a:t>Source </a:t>
            </a:r>
            <a:r>
              <a:rPr lang="fr-FR" sz="1200" dirty="0" smtClean="0">
                <a:solidFill>
                  <a:schemeClr val="bg1"/>
                </a:solidFill>
                <a:latin typeface="Century Gothic"/>
                <a:cs typeface="Century Gothic"/>
              </a:rPr>
              <a:t>: B. P. </a:t>
            </a:r>
            <a:r>
              <a:rPr lang="fr-FR" sz="12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Abott</a:t>
            </a:r>
            <a:r>
              <a:rPr lang="fr-FR" sz="1200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fr-FR" sz="1200" i="1" dirty="0" smtClean="0">
                <a:solidFill>
                  <a:schemeClr val="bg1"/>
                </a:solidFill>
                <a:latin typeface="Century Gothic"/>
                <a:cs typeface="Century Gothic"/>
              </a:rPr>
              <a:t>et al.</a:t>
            </a:r>
            <a:r>
              <a:rPr lang="fr-FR" sz="1200" dirty="0" smtClean="0">
                <a:solidFill>
                  <a:schemeClr val="bg1"/>
                </a:solidFill>
                <a:latin typeface="Century Gothic"/>
                <a:cs typeface="Century Gothic"/>
              </a:rPr>
              <a:t> Phys. </a:t>
            </a:r>
            <a:r>
              <a:rPr lang="fr-FR" sz="12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Rev</a:t>
            </a:r>
            <a:r>
              <a:rPr lang="fr-FR" sz="1200" dirty="0" smtClean="0">
                <a:solidFill>
                  <a:schemeClr val="bg1"/>
                </a:solidFill>
                <a:latin typeface="Century Gothic"/>
                <a:cs typeface="Century Gothic"/>
              </a:rPr>
              <a:t>. </a:t>
            </a:r>
            <a:r>
              <a:rPr lang="fr-FR" sz="12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Lett</a:t>
            </a:r>
            <a:r>
              <a:rPr lang="fr-FR" sz="1200" dirty="0" smtClean="0">
                <a:solidFill>
                  <a:schemeClr val="bg1"/>
                </a:solidFill>
                <a:latin typeface="Century Gothic"/>
                <a:cs typeface="Century Gothic"/>
              </a:rPr>
              <a:t>. </a:t>
            </a:r>
            <a:r>
              <a:rPr lang="fr-FR" sz="12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116</a:t>
            </a:r>
            <a:r>
              <a:rPr lang="fr-FR" sz="1200" dirty="0" smtClean="0">
                <a:solidFill>
                  <a:schemeClr val="bg1"/>
                </a:solidFill>
                <a:latin typeface="Century Gothic"/>
                <a:cs typeface="Century Gothic"/>
              </a:rPr>
              <a:t>, 061102 (2016)</a:t>
            </a:r>
            <a:endParaRPr lang="fr-FR" sz="12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28415314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70" y="704238"/>
            <a:ext cx="8469369" cy="6047998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0" y="17463"/>
            <a:ext cx="9144000" cy="8207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b="1" dirty="0" smtClean="0">
                <a:ea typeface="+mj-ea"/>
                <a:cs typeface="+mj-cs"/>
              </a:rPr>
              <a:t>Mesures simultanées</a:t>
            </a:r>
            <a:endParaRPr lang="fr-FR" sz="2200" b="1" dirty="0" smtClean="0">
              <a:ea typeface="+mj-ea"/>
              <a:cs typeface="+mj-cs"/>
            </a:endParaRPr>
          </a:p>
        </p:txBody>
      </p:sp>
      <p:grpSp>
        <p:nvGrpSpPr>
          <p:cNvPr id="16" name="Grouper 15"/>
          <p:cNvGrpSpPr/>
          <p:nvPr/>
        </p:nvGrpSpPr>
        <p:grpSpPr>
          <a:xfrm>
            <a:off x="998685" y="3209938"/>
            <a:ext cx="1122000" cy="826064"/>
            <a:chOff x="2120715" y="3311538"/>
            <a:chExt cx="1122000" cy="826064"/>
          </a:xfrm>
        </p:grpSpPr>
        <p:grpSp>
          <p:nvGrpSpPr>
            <p:cNvPr id="6" name="Grouper 5"/>
            <p:cNvGrpSpPr/>
            <p:nvPr/>
          </p:nvGrpSpPr>
          <p:grpSpPr>
            <a:xfrm>
              <a:off x="2747835" y="3311538"/>
              <a:ext cx="494880" cy="826064"/>
              <a:chOff x="-803122" y="1886335"/>
              <a:chExt cx="494880" cy="826064"/>
            </a:xfrm>
          </p:grpSpPr>
          <p:cxnSp>
            <p:nvCxnSpPr>
              <p:cNvPr id="8" name="Connecteur droit 7"/>
              <p:cNvCxnSpPr/>
              <p:nvPr/>
            </p:nvCxnSpPr>
            <p:spPr>
              <a:xfrm flipH="1" flipV="1">
                <a:off x="-690462" y="1886335"/>
                <a:ext cx="382220" cy="493160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necteur droit 8"/>
              <p:cNvCxnSpPr/>
              <p:nvPr/>
            </p:nvCxnSpPr>
            <p:spPr>
              <a:xfrm rot="16200000" flipH="1" flipV="1">
                <a:off x="-747652" y="2274709"/>
                <a:ext cx="382220" cy="493160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ZoneTexte 4"/>
            <p:cNvSpPr txBox="1"/>
            <p:nvPr/>
          </p:nvSpPr>
          <p:spPr>
            <a:xfrm>
              <a:off x="2120715" y="3482267"/>
              <a:ext cx="5663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H1</a:t>
              </a:r>
              <a:endParaRPr lang="fr-FR" sz="2400" b="1" dirty="0">
                <a:solidFill>
                  <a:srgbClr val="FF0000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17" name="Grouper 16"/>
          <p:cNvGrpSpPr/>
          <p:nvPr/>
        </p:nvGrpSpPr>
        <p:grpSpPr>
          <a:xfrm>
            <a:off x="7165873" y="3338003"/>
            <a:ext cx="1419323" cy="510855"/>
            <a:chOff x="6290443" y="3439603"/>
            <a:chExt cx="1419323" cy="510855"/>
          </a:xfrm>
        </p:grpSpPr>
        <p:grpSp>
          <p:nvGrpSpPr>
            <p:cNvPr id="10" name="Grouper 9"/>
            <p:cNvGrpSpPr/>
            <p:nvPr/>
          </p:nvGrpSpPr>
          <p:grpSpPr>
            <a:xfrm rot="17419571">
              <a:off x="6456035" y="3274011"/>
              <a:ext cx="494880" cy="826064"/>
              <a:chOff x="-803122" y="1886335"/>
              <a:chExt cx="494880" cy="826064"/>
            </a:xfrm>
          </p:grpSpPr>
          <p:cxnSp>
            <p:nvCxnSpPr>
              <p:cNvPr id="11" name="Connecteur droit 10"/>
              <p:cNvCxnSpPr/>
              <p:nvPr/>
            </p:nvCxnSpPr>
            <p:spPr>
              <a:xfrm flipH="1" flipV="1">
                <a:off x="-690462" y="1886335"/>
                <a:ext cx="382220" cy="493160"/>
              </a:xfrm>
              <a:prstGeom prst="line">
                <a:avLst/>
              </a:prstGeom>
              <a:ln w="76200" cmpd="sng"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 11"/>
              <p:cNvCxnSpPr/>
              <p:nvPr/>
            </p:nvCxnSpPr>
            <p:spPr>
              <a:xfrm rot="16200000" flipH="1" flipV="1">
                <a:off x="-747652" y="2274709"/>
                <a:ext cx="382220" cy="493160"/>
              </a:xfrm>
              <a:prstGeom prst="line">
                <a:avLst/>
              </a:prstGeom>
              <a:ln w="76200" cmpd="sng"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ZoneTexte 12"/>
            <p:cNvSpPr txBox="1"/>
            <p:nvPr/>
          </p:nvSpPr>
          <p:spPr>
            <a:xfrm>
              <a:off x="7217323" y="3488793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smtClean="0">
                  <a:solidFill>
                    <a:srgbClr val="0000FF"/>
                  </a:solidFill>
                  <a:latin typeface="Century Gothic"/>
                  <a:cs typeface="Century Gothic"/>
                </a:rPr>
                <a:t>L1</a:t>
              </a:r>
              <a:endParaRPr lang="fr-FR" sz="2400" b="1" dirty="0">
                <a:solidFill>
                  <a:srgbClr val="0000FF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18" name="Grouper 17"/>
          <p:cNvGrpSpPr/>
          <p:nvPr/>
        </p:nvGrpSpPr>
        <p:grpSpPr>
          <a:xfrm>
            <a:off x="3390656" y="2388856"/>
            <a:ext cx="3481434" cy="2737035"/>
            <a:chOff x="3686576" y="2490456"/>
            <a:chExt cx="3481434" cy="2737035"/>
          </a:xfrm>
        </p:grpSpPr>
        <p:sp>
          <p:nvSpPr>
            <p:cNvPr id="14" name="Flèche vers le bas 13"/>
            <p:cNvSpPr/>
            <p:nvPr/>
          </p:nvSpPr>
          <p:spPr>
            <a:xfrm>
              <a:off x="3686576" y="2490456"/>
              <a:ext cx="172615" cy="2737035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3859191" y="3311538"/>
              <a:ext cx="330881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tabLst>
                  <a:tab pos="1344613" algn="l"/>
                </a:tabLst>
              </a:pPr>
              <a:r>
                <a:rPr lang="fr-FR" sz="2400" b="1" dirty="0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–6.9 ms	: distance</a:t>
              </a:r>
            </a:p>
            <a:p>
              <a:pPr>
                <a:tabLst>
                  <a:tab pos="1344613" algn="l"/>
                </a:tabLst>
              </a:pPr>
              <a:r>
                <a:rPr lang="fr-FR" sz="2400" b="1" dirty="0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× (–1)	: orientation </a:t>
              </a:r>
              <a:endParaRPr lang="fr-FR" sz="2400" b="1" dirty="0">
                <a:solidFill>
                  <a:srgbClr val="FF0000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19" name="ZoneTexte 18"/>
          <p:cNvSpPr txBox="1"/>
          <p:nvPr/>
        </p:nvSpPr>
        <p:spPr>
          <a:xfrm>
            <a:off x="1452146" y="5825593"/>
            <a:ext cx="2111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344613" algn="l"/>
              </a:tabLst>
            </a:pPr>
            <a:r>
              <a:rPr lang="fr-FR" sz="2400" b="1" dirty="0" smtClean="0">
                <a:solidFill>
                  <a:schemeClr val="bg1">
                    <a:lumMod val="75000"/>
                  </a:schemeClr>
                </a:solidFill>
                <a:latin typeface="Century Gothic"/>
                <a:cs typeface="Century Gothic"/>
              </a:rPr>
              <a:t>— Simulation</a:t>
            </a:r>
            <a:endParaRPr lang="fr-FR" sz="2400" b="1" dirty="0">
              <a:solidFill>
                <a:schemeClr val="bg1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8696857" y="2950204"/>
            <a:ext cx="369332" cy="380203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 sz="1200" dirty="0" smtClean="0">
                <a:latin typeface="Century Gothic"/>
                <a:cs typeface="Century Gothic"/>
              </a:rPr>
              <a:t>Données : </a:t>
            </a:r>
            <a:r>
              <a:rPr lang="fr-FR" sz="1200" dirty="0" err="1">
                <a:latin typeface="Century Gothic"/>
                <a:cs typeface="Century Gothic"/>
              </a:rPr>
              <a:t>https</a:t>
            </a:r>
            <a:r>
              <a:rPr lang="fr-FR" sz="1200" dirty="0">
                <a:latin typeface="Century Gothic"/>
                <a:cs typeface="Century Gothic"/>
              </a:rPr>
              <a:t>://</a:t>
            </a:r>
            <a:r>
              <a:rPr lang="fr-FR" sz="1200" dirty="0" err="1">
                <a:latin typeface="Century Gothic"/>
                <a:cs typeface="Century Gothic"/>
              </a:rPr>
              <a:t>losc.ligo.org</a:t>
            </a:r>
            <a:r>
              <a:rPr lang="fr-FR" sz="1200" dirty="0">
                <a:latin typeface="Century Gothic"/>
                <a:cs typeface="Century Gothic"/>
              </a:rPr>
              <a:t>/</a:t>
            </a:r>
            <a:r>
              <a:rPr lang="fr-FR" sz="1200" dirty="0" err="1">
                <a:latin typeface="Century Gothic"/>
                <a:cs typeface="Century Gothic"/>
              </a:rPr>
              <a:t>events</a:t>
            </a:r>
            <a:r>
              <a:rPr lang="fr-FR" sz="1200" dirty="0">
                <a:latin typeface="Century Gothic"/>
                <a:cs typeface="Century Gothic"/>
              </a:rPr>
              <a:t>/GW150914</a:t>
            </a:r>
            <a:r>
              <a:rPr lang="fr-FR" sz="1200" dirty="0" smtClean="0">
                <a:latin typeface="Century Gothic"/>
                <a:cs typeface="Century Gothic"/>
              </a:rPr>
              <a:t>/</a:t>
            </a:r>
            <a:endParaRPr lang="fr-FR" sz="12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62490492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0" y="17463"/>
            <a:ext cx="9144000" cy="8207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b="1" dirty="0" smtClean="0">
                <a:ea typeface="+mj-ea"/>
                <a:cs typeface="+mj-cs"/>
              </a:rPr>
              <a:t>Un signal significatif</a:t>
            </a:r>
            <a:endParaRPr lang="fr-FR" sz="2200" b="1" dirty="0" smtClean="0">
              <a:ea typeface="+mj-ea"/>
              <a:cs typeface="+mj-cs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3" y="677923"/>
            <a:ext cx="8564504" cy="6108103"/>
          </a:xfrm>
          <a:prstGeom prst="rect">
            <a:avLst/>
          </a:prstGeom>
        </p:spPr>
      </p:pic>
      <p:grpSp>
        <p:nvGrpSpPr>
          <p:cNvPr id="7" name="Grouper 6"/>
          <p:cNvGrpSpPr/>
          <p:nvPr/>
        </p:nvGrpSpPr>
        <p:grpSpPr>
          <a:xfrm>
            <a:off x="3151605" y="2827889"/>
            <a:ext cx="2281770" cy="569931"/>
            <a:chOff x="3151605" y="2794644"/>
            <a:chExt cx="2281770" cy="569931"/>
          </a:xfrm>
        </p:grpSpPr>
        <p:sp>
          <p:nvSpPr>
            <p:cNvPr id="5" name="Virage 4"/>
            <p:cNvSpPr/>
            <p:nvPr/>
          </p:nvSpPr>
          <p:spPr>
            <a:xfrm rot="5400000" flipV="1">
              <a:off x="3138316" y="3032117"/>
              <a:ext cx="345747" cy="319170"/>
            </a:xfrm>
            <a:prstGeom prst="bentArrow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3448336" y="2794644"/>
              <a:ext cx="19850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 smtClean="0">
                  <a:solidFill>
                    <a:srgbClr val="0000FF"/>
                  </a:solidFill>
                  <a:latin typeface="Century Gothic"/>
                  <a:cs typeface="Century Gothic"/>
                </a:rPr>
                <a:t>60 Hz,</a:t>
              </a:r>
            </a:p>
            <a:p>
              <a:r>
                <a:rPr lang="fr-FR" sz="1200" b="1" dirty="0" smtClean="0">
                  <a:solidFill>
                    <a:srgbClr val="0000FF"/>
                  </a:solidFill>
                  <a:latin typeface="Century Gothic"/>
                  <a:cs typeface="Century Gothic"/>
                </a:rPr>
                <a:t>courant électrique USA !</a:t>
              </a:r>
              <a:endParaRPr lang="fr-FR" sz="1200" b="1" dirty="0">
                <a:solidFill>
                  <a:srgbClr val="0000FF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8696857" y="2950204"/>
            <a:ext cx="369332" cy="380203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 sz="1200" dirty="0" smtClean="0">
                <a:latin typeface="Century Gothic"/>
                <a:cs typeface="Century Gothic"/>
              </a:rPr>
              <a:t>Données : </a:t>
            </a:r>
            <a:r>
              <a:rPr lang="fr-FR" sz="1200" dirty="0" err="1">
                <a:latin typeface="Century Gothic"/>
                <a:cs typeface="Century Gothic"/>
              </a:rPr>
              <a:t>https</a:t>
            </a:r>
            <a:r>
              <a:rPr lang="fr-FR" sz="1200" dirty="0">
                <a:latin typeface="Century Gothic"/>
                <a:cs typeface="Century Gothic"/>
              </a:rPr>
              <a:t>://</a:t>
            </a:r>
            <a:r>
              <a:rPr lang="fr-FR" sz="1200" dirty="0" err="1">
                <a:latin typeface="Century Gothic"/>
                <a:cs typeface="Century Gothic"/>
              </a:rPr>
              <a:t>losc.ligo.org</a:t>
            </a:r>
            <a:r>
              <a:rPr lang="fr-FR" sz="1200" dirty="0">
                <a:latin typeface="Century Gothic"/>
                <a:cs typeface="Century Gothic"/>
              </a:rPr>
              <a:t>/</a:t>
            </a:r>
            <a:r>
              <a:rPr lang="fr-FR" sz="1200" dirty="0" err="1">
                <a:latin typeface="Century Gothic"/>
                <a:cs typeface="Century Gothic"/>
              </a:rPr>
              <a:t>events</a:t>
            </a:r>
            <a:r>
              <a:rPr lang="fr-FR" sz="1200" dirty="0">
                <a:latin typeface="Century Gothic"/>
                <a:cs typeface="Century Gothic"/>
              </a:rPr>
              <a:t>/GW150914</a:t>
            </a:r>
            <a:r>
              <a:rPr lang="fr-FR" sz="1200" dirty="0" smtClean="0">
                <a:latin typeface="Century Gothic"/>
                <a:cs typeface="Century Gothic"/>
              </a:rPr>
              <a:t>/</a:t>
            </a:r>
            <a:endParaRPr lang="fr-FR" sz="1200" dirty="0">
              <a:latin typeface="Century Gothic"/>
              <a:cs typeface="Century Gothic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426726" y="1158896"/>
            <a:ext cx="2854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Century Gothic"/>
                <a:cs typeface="Century Gothic"/>
              </a:rPr>
              <a:t>Pics = résonances connues</a:t>
            </a:r>
            <a:endParaRPr lang="fr-FR" sz="1600" dirty="0">
              <a:latin typeface="Century Gothic"/>
              <a:cs typeface="Century Gothic"/>
            </a:endParaRPr>
          </a:p>
        </p:txBody>
      </p:sp>
      <p:grpSp>
        <p:nvGrpSpPr>
          <p:cNvPr id="11" name="Grouper 10"/>
          <p:cNvGrpSpPr/>
          <p:nvPr/>
        </p:nvGrpSpPr>
        <p:grpSpPr>
          <a:xfrm>
            <a:off x="2638552" y="3278162"/>
            <a:ext cx="2207013" cy="2923319"/>
            <a:chOff x="2638552" y="3278162"/>
            <a:chExt cx="2207013" cy="2923319"/>
          </a:xfrm>
        </p:grpSpPr>
        <p:sp>
          <p:nvSpPr>
            <p:cNvPr id="3" name="Rectangle 2"/>
            <p:cNvSpPr/>
            <p:nvPr/>
          </p:nvSpPr>
          <p:spPr>
            <a:xfrm>
              <a:off x="2638552" y="3279511"/>
              <a:ext cx="2207013" cy="2921970"/>
            </a:xfrm>
            <a:prstGeom prst="rect">
              <a:avLst/>
            </a:prstGeom>
            <a:solidFill>
              <a:srgbClr val="008000">
                <a:alpha val="10000"/>
              </a:srgbClr>
            </a:solidFill>
            <a:ln w="3810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4118525" y="3278162"/>
              <a:ext cx="7104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smtClean="0">
                  <a:solidFill>
                    <a:srgbClr val="008000"/>
                  </a:solidFill>
                  <a:latin typeface="Century Gothic"/>
                  <a:cs typeface="Century Gothic"/>
                </a:rPr>
                <a:t>Signal</a:t>
              </a:r>
              <a:endParaRPr lang="fr-FR" sz="1400" b="1" dirty="0">
                <a:solidFill>
                  <a:srgbClr val="008000"/>
                </a:solidFill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7764689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0" y="17463"/>
            <a:ext cx="9144000" cy="8207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b="1" dirty="0" smtClean="0">
                <a:ea typeface="+mj-ea"/>
                <a:cs typeface="+mj-cs"/>
              </a:rPr>
              <a:t>Entendre les ondes gravitationnelles</a:t>
            </a:r>
            <a:endParaRPr lang="fr-FR" sz="2200" b="1" dirty="0" smtClean="0">
              <a:ea typeface="+mj-ea"/>
              <a:cs typeface="+mj-cs"/>
            </a:endParaRPr>
          </a:p>
        </p:txBody>
      </p:sp>
      <p:pic>
        <p:nvPicPr>
          <p:cNvPr id="2" name="(Clips9.com)The Sound of Two Black Holes Colliding(Clips9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80805"/>
            <a:ext cx="9144000" cy="51435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937055" y="6152434"/>
            <a:ext cx="7390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entury Gothic"/>
                <a:cs typeface="Century Gothic"/>
              </a:rPr>
              <a:t>« Son » joué à la fréquence originale, puis à la fréquence double</a:t>
            </a:r>
            <a:endParaRPr lang="fr-FR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02668135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0" y="17463"/>
            <a:ext cx="9144000" cy="864389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b="1" dirty="0" smtClean="0">
                <a:ea typeface="+mj-ea"/>
                <a:cs typeface="+mj-cs"/>
              </a:rPr>
              <a:t>Précision extrême</a:t>
            </a:r>
            <a:endParaRPr lang="fr-FR" sz="2200" b="1" dirty="0" smtClean="0">
              <a:ea typeface="+mj-ea"/>
              <a:cs typeface="+mj-cs"/>
            </a:endParaRPr>
          </a:p>
        </p:txBody>
      </p:sp>
      <p:sp>
        <p:nvSpPr>
          <p:cNvPr id="7" name="ZoneTexte 9"/>
          <p:cNvSpPr txBox="1">
            <a:spLocks noChangeArrowheads="1"/>
          </p:cNvSpPr>
          <p:nvPr/>
        </p:nvSpPr>
        <p:spPr bwMode="auto">
          <a:xfrm>
            <a:off x="131956" y="6377195"/>
            <a:ext cx="4794551" cy="276999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>
                <a:solidFill>
                  <a:schemeClr val="bg1"/>
                </a:solidFill>
                <a:latin typeface="Century Gothic"/>
                <a:cs typeface="Century Gothic"/>
              </a:rPr>
              <a:t>Source </a:t>
            </a:r>
            <a:r>
              <a:rPr lang="fr-FR" sz="1200" dirty="0" smtClean="0">
                <a:solidFill>
                  <a:schemeClr val="bg1"/>
                </a:solidFill>
                <a:latin typeface="Century Gothic"/>
                <a:cs typeface="Century Gothic"/>
              </a:rPr>
              <a:t>: B. P. </a:t>
            </a:r>
            <a:r>
              <a:rPr lang="fr-FR" sz="12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Abott</a:t>
            </a:r>
            <a:r>
              <a:rPr lang="fr-FR" sz="1200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fr-FR" sz="1200" i="1" dirty="0" smtClean="0">
                <a:solidFill>
                  <a:schemeClr val="bg1"/>
                </a:solidFill>
                <a:latin typeface="Century Gothic"/>
                <a:cs typeface="Century Gothic"/>
              </a:rPr>
              <a:t>et al.</a:t>
            </a:r>
            <a:r>
              <a:rPr lang="fr-FR" sz="1200" dirty="0" smtClean="0">
                <a:solidFill>
                  <a:schemeClr val="bg1"/>
                </a:solidFill>
                <a:latin typeface="Century Gothic"/>
                <a:cs typeface="Century Gothic"/>
              </a:rPr>
              <a:t> Phys. </a:t>
            </a:r>
            <a:r>
              <a:rPr lang="fr-FR" sz="12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Rev</a:t>
            </a:r>
            <a:r>
              <a:rPr lang="fr-FR" sz="1200" dirty="0" smtClean="0">
                <a:solidFill>
                  <a:schemeClr val="bg1"/>
                </a:solidFill>
                <a:latin typeface="Century Gothic"/>
                <a:cs typeface="Century Gothic"/>
              </a:rPr>
              <a:t>. </a:t>
            </a:r>
            <a:r>
              <a:rPr lang="fr-FR" sz="12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Lett</a:t>
            </a:r>
            <a:r>
              <a:rPr lang="fr-FR" sz="1200" dirty="0" smtClean="0">
                <a:solidFill>
                  <a:schemeClr val="bg1"/>
                </a:solidFill>
                <a:latin typeface="Century Gothic"/>
                <a:cs typeface="Century Gothic"/>
              </a:rPr>
              <a:t>. </a:t>
            </a:r>
            <a:r>
              <a:rPr lang="fr-FR" sz="12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116</a:t>
            </a:r>
            <a:r>
              <a:rPr lang="fr-FR" sz="1200" dirty="0" smtClean="0">
                <a:solidFill>
                  <a:schemeClr val="bg1"/>
                </a:solidFill>
                <a:latin typeface="Century Gothic"/>
                <a:cs typeface="Century Gothic"/>
              </a:rPr>
              <a:t>, 061102 (2016)      </a:t>
            </a:r>
            <a:endParaRPr lang="fr-FR" sz="12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2" name="Image 1" descr="Capture d’écran 2016-03-03 à 18.27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801" y="1574771"/>
            <a:ext cx="4875498" cy="461489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" y="97323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entury Gothic"/>
                <a:cs typeface="Century Gothic"/>
              </a:rPr>
              <a:t>Variation de longueur de la taille de ½ proton sur 1200 km !!! </a:t>
            </a:r>
            <a:endParaRPr lang="fr-FR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29724" y="1717107"/>
            <a:ext cx="250318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6600"/>
                </a:solidFill>
                <a:latin typeface="Century Gothic"/>
                <a:cs typeface="Century Gothic"/>
              </a:rPr>
              <a:t>Précision relative de 10</a:t>
            </a:r>
            <a:r>
              <a:rPr lang="fr-FR" baseline="30000" dirty="0" smtClean="0">
                <a:solidFill>
                  <a:srgbClr val="FF6600"/>
                </a:solidFill>
                <a:latin typeface="Century Gothic"/>
                <a:cs typeface="Century Gothic"/>
              </a:rPr>
              <a:t>–21</a:t>
            </a:r>
            <a:endParaRPr lang="fr-FR" dirty="0" smtClean="0">
              <a:solidFill>
                <a:srgbClr val="FF6600"/>
              </a:solidFill>
              <a:latin typeface="Century Gothic"/>
              <a:cs typeface="Century Gothic"/>
            </a:endParaRPr>
          </a:p>
          <a:p>
            <a:endParaRPr lang="fr-FR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r>
              <a:rPr lang="fr-FR" dirty="0" smtClean="0">
                <a:solidFill>
                  <a:schemeClr val="bg1"/>
                </a:solidFill>
                <a:latin typeface="Century Gothic"/>
                <a:cs typeface="Century Gothic"/>
              </a:rPr>
              <a:t>Fusion de deux trous noirs de 36 et 29 masses solaires à 1,3 milliards d’années-lumière</a:t>
            </a:r>
          </a:p>
          <a:p>
            <a:endParaRPr lang="fr-FR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r>
              <a:rPr lang="fr-FR" dirty="0" smtClean="0">
                <a:solidFill>
                  <a:schemeClr val="bg1"/>
                </a:solidFill>
                <a:latin typeface="Century Gothic"/>
                <a:cs typeface="Century Gothic"/>
              </a:rPr>
              <a:t>3 masses solaires converties en ondes gravitationnelles</a:t>
            </a:r>
          </a:p>
          <a:p>
            <a:endParaRPr lang="fr-FR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r>
              <a:rPr lang="fr-FR" dirty="0" smtClean="0">
                <a:solidFill>
                  <a:srgbClr val="FF6600"/>
                </a:solidFill>
                <a:latin typeface="Century Gothic"/>
                <a:cs typeface="Century Gothic"/>
              </a:rPr>
              <a:t>Probabilité d’erreur de 1 en 203 000 ans</a:t>
            </a:r>
          </a:p>
        </p:txBody>
      </p:sp>
    </p:spTree>
    <p:extLst>
      <p:ext uri="{BB962C8B-B14F-4D97-AF65-F5344CB8AC3E}">
        <p14:creationId xmlns:p14="http://schemas.microsoft.com/office/powerpoint/2010/main" val="1463125458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0" y="17463"/>
            <a:ext cx="9144000" cy="8207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b="1" dirty="0" smtClean="0">
                <a:ea typeface="+mj-ea"/>
                <a:cs typeface="+mj-cs"/>
              </a:rPr>
              <a:t>Stop aux vibrations !</a:t>
            </a:r>
            <a:endParaRPr lang="fr-FR" sz="2200" b="1" dirty="0" smtClean="0">
              <a:ea typeface="+mj-ea"/>
              <a:cs typeface="+mj-cs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94" y="919260"/>
            <a:ext cx="7433892" cy="565331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121049" y="874668"/>
            <a:ext cx="476960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fr-FR" dirty="0" smtClean="0">
                <a:latin typeface="Century Gothic"/>
                <a:cs typeface="Century Gothic"/>
              </a:rPr>
              <a:t>Système d’isolation sismique active : réduction des vibrations à 2×10</a:t>
            </a:r>
            <a:r>
              <a:rPr lang="fr-FR" baseline="30000" dirty="0" smtClean="0">
                <a:latin typeface="Century Gothic"/>
                <a:cs typeface="Century Gothic"/>
              </a:rPr>
              <a:t>–13</a:t>
            </a:r>
            <a:r>
              <a:rPr lang="fr-FR" dirty="0" smtClean="0">
                <a:latin typeface="Century Gothic"/>
                <a:cs typeface="Century Gothic"/>
              </a:rPr>
              <a:t> m</a:t>
            </a:r>
          </a:p>
          <a:p>
            <a:pPr marL="285750" indent="-285750" algn="just">
              <a:buFont typeface="Arial"/>
              <a:buChar char="•"/>
            </a:pPr>
            <a:endParaRPr lang="fr-FR" dirty="0">
              <a:latin typeface="Century Gothic"/>
              <a:cs typeface="Century Gothic"/>
            </a:endParaRPr>
          </a:p>
          <a:p>
            <a:pPr marL="285750" indent="-285750" algn="just">
              <a:buFont typeface="Arial"/>
              <a:buChar char="•"/>
            </a:pPr>
            <a:r>
              <a:rPr lang="fr-FR" dirty="0" smtClean="0">
                <a:latin typeface="Century Gothic"/>
                <a:cs typeface="Century Gothic"/>
              </a:rPr>
              <a:t>Système d’isolation passive à  quadruple pendule : réduction des vibrations à 10</a:t>
            </a:r>
            <a:r>
              <a:rPr lang="fr-FR" baseline="30000" dirty="0" smtClean="0">
                <a:latin typeface="Century Gothic"/>
                <a:cs typeface="Century Gothic"/>
              </a:rPr>
              <a:t>–19</a:t>
            </a:r>
            <a:r>
              <a:rPr lang="fr-FR" dirty="0" smtClean="0">
                <a:latin typeface="Century Gothic"/>
                <a:cs typeface="Century Gothic"/>
              </a:rPr>
              <a:t> m</a:t>
            </a:r>
            <a:endParaRPr lang="fr-FR" dirty="0">
              <a:latin typeface="Century Gothic"/>
              <a:cs typeface="Century Gothic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029154" y="6501629"/>
            <a:ext cx="30256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Century Gothic"/>
                <a:cs typeface="Century Gothic"/>
              </a:rPr>
              <a:t>Source : </a:t>
            </a:r>
            <a:r>
              <a:rPr lang="fr-FR" sz="1200" dirty="0" err="1">
                <a:latin typeface="Century Gothic"/>
                <a:cs typeface="Century Gothic"/>
              </a:rPr>
              <a:t>https</a:t>
            </a:r>
            <a:r>
              <a:rPr lang="fr-FR" sz="1200" dirty="0">
                <a:latin typeface="Century Gothic"/>
                <a:cs typeface="Century Gothic"/>
              </a:rPr>
              <a:t>://</a:t>
            </a:r>
            <a:r>
              <a:rPr lang="fr-FR" sz="1200" dirty="0" err="1">
                <a:latin typeface="Century Gothic"/>
                <a:cs typeface="Century Gothic"/>
              </a:rPr>
              <a:t>www.ligo.caltech.edu</a:t>
            </a:r>
            <a:endParaRPr lang="fr-FR" sz="1200" dirty="0">
              <a:latin typeface="Century Gothic"/>
              <a:cs typeface="Century Gothic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535" y="2665983"/>
            <a:ext cx="2001621" cy="150121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028535" y="4602206"/>
            <a:ext cx="20016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fr-FR" sz="1400" dirty="0" smtClean="0">
                <a:latin typeface="Century Gothic"/>
                <a:cs typeface="Century Gothic"/>
              </a:rPr>
              <a:t>Optiques en verre ultra-pur (pas de OH) : éviter toute absorption du laser (qui provoquerait un réchauffement)</a:t>
            </a:r>
            <a:endParaRPr lang="fr-FR" sz="1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24769575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0" y="17463"/>
            <a:ext cx="9144000" cy="8207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b="1" dirty="0" smtClean="0">
                <a:ea typeface="+mj-ea"/>
                <a:cs typeface="+mj-cs"/>
              </a:rPr>
              <a:t>Lasers</a:t>
            </a:r>
            <a:endParaRPr lang="fr-FR" sz="2200" b="1" dirty="0" smtClean="0">
              <a:ea typeface="+mj-ea"/>
              <a:cs typeface="+mj-cs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b="25325"/>
          <a:stretch/>
        </p:blipFill>
        <p:spPr>
          <a:xfrm>
            <a:off x="147956" y="838200"/>
            <a:ext cx="8864512" cy="372352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47956" y="838200"/>
            <a:ext cx="30256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Century Gothic"/>
                <a:cs typeface="Century Gothic"/>
              </a:rPr>
              <a:t>Source : </a:t>
            </a:r>
            <a:r>
              <a:rPr lang="fr-FR" sz="1200" dirty="0" err="1">
                <a:latin typeface="Century Gothic"/>
                <a:cs typeface="Century Gothic"/>
              </a:rPr>
              <a:t>https</a:t>
            </a:r>
            <a:r>
              <a:rPr lang="fr-FR" sz="1200" dirty="0">
                <a:latin typeface="Century Gothic"/>
                <a:cs typeface="Century Gothic"/>
              </a:rPr>
              <a:t>://</a:t>
            </a:r>
            <a:r>
              <a:rPr lang="fr-FR" sz="1200" dirty="0" err="1">
                <a:latin typeface="Century Gothic"/>
                <a:cs typeface="Century Gothic"/>
              </a:rPr>
              <a:t>www.ligo.caltech.edu</a:t>
            </a:r>
            <a:endParaRPr lang="fr-FR" sz="1200" dirty="0">
              <a:latin typeface="Century Gothic"/>
              <a:cs typeface="Century Gothic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0" y="4795976"/>
            <a:ext cx="9144000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1700" dirty="0" smtClean="0">
                <a:solidFill>
                  <a:schemeClr val="bg1"/>
                </a:solidFill>
                <a:latin typeface="Century Gothic"/>
                <a:cs typeface="Century Gothic"/>
              </a:rPr>
              <a:t>Laser </a:t>
            </a:r>
            <a:r>
              <a:rPr lang="fr-FR" sz="17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Nd</a:t>
            </a:r>
            <a:r>
              <a:rPr lang="fr-FR" sz="1700" dirty="0" smtClean="0">
                <a:solidFill>
                  <a:schemeClr val="bg1"/>
                </a:solidFill>
                <a:latin typeface="Century Gothic"/>
                <a:cs typeface="Century Gothic"/>
              </a:rPr>
              <a:t>-YAG, 1064 nm, stabilisé (facteur 10</a:t>
            </a:r>
            <a:r>
              <a:rPr lang="fr-FR" sz="1700" baseline="30000" dirty="0" smtClean="0">
                <a:solidFill>
                  <a:schemeClr val="bg1"/>
                </a:solidFill>
                <a:latin typeface="Century Gothic"/>
                <a:cs typeface="Century Gothic"/>
              </a:rPr>
              <a:t>8</a:t>
            </a:r>
            <a:r>
              <a:rPr lang="fr-FR" sz="1700" dirty="0" smtClean="0">
                <a:solidFill>
                  <a:schemeClr val="bg1"/>
                </a:solidFill>
                <a:latin typeface="Century Gothic"/>
                <a:cs typeface="Century Gothic"/>
              </a:rPr>
              <a:t>) en amplitude, fréquence, géométrie</a:t>
            </a:r>
          </a:p>
          <a:p>
            <a:endParaRPr lang="fr-FR" sz="1700" dirty="0" smtClean="0">
              <a:solidFill>
                <a:schemeClr val="bg1"/>
              </a:solidFill>
              <a:latin typeface="Century Gothic"/>
              <a:cs typeface="Century Gothic"/>
            </a:endParaRPr>
          </a:p>
          <a:p>
            <a:pPr marL="285750" indent="-285750">
              <a:buFont typeface="Arial"/>
              <a:buChar char="•"/>
            </a:pPr>
            <a:r>
              <a:rPr lang="fr-FR" sz="1700" dirty="0">
                <a:solidFill>
                  <a:schemeClr val="bg1"/>
                </a:solidFill>
                <a:latin typeface="Century Gothic"/>
                <a:cs typeface="Century Gothic"/>
              </a:rPr>
              <a:t>E</a:t>
            </a:r>
            <a:r>
              <a:rPr lang="fr-FR" sz="1700" dirty="0" smtClean="0">
                <a:solidFill>
                  <a:schemeClr val="bg1"/>
                </a:solidFill>
                <a:latin typeface="Century Gothic"/>
                <a:cs typeface="Century Gothic"/>
              </a:rPr>
              <a:t>tages d’amplification (MOPA, HPO, amplification à l’entrée de l’interféromètre)</a:t>
            </a:r>
          </a:p>
          <a:p>
            <a:endParaRPr lang="fr-FR" sz="1700" dirty="0" smtClean="0">
              <a:solidFill>
                <a:schemeClr val="bg1"/>
              </a:solidFill>
              <a:latin typeface="Century Gothic"/>
              <a:cs typeface="Century Gothic"/>
            </a:endParaRPr>
          </a:p>
          <a:p>
            <a:pPr marL="285750" indent="-285750">
              <a:buFont typeface="Arial"/>
              <a:buChar char="•"/>
            </a:pPr>
            <a:r>
              <a:rPr lang="fr-FR" sz="1700" dirty="0" smtClean="0">
                <a:solidFill>
                  <a:schemeClr val="bg1"/>
                </a:solidFill>
                <a:latin typeface="Century Gothic"/>
                <a:cs typeface="Century Gothic"/>
              </a:rPr>
              <a:t>Puissance de 100 kW à l’intérieur des bras de l’interféromètre</a:t>
            </a:r>
          </a:p>
          <a:p>
            <a:pPr marL="285750" indent="-285750">
              <a:buFont typeface="Arial"/>
              <a:buChar char="•"/>
            </a:pPr>
            <a:endParaRPr lang="fr-FR" sz="1700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pPr marL="285750" indent="-285750">
              <a:buFont typeface="Arial"/>
              <a:buChar char="•"/>
            </a:pPr>
            <a:r>
              <a:rPr lang="fr-FR" sz="1700" dirty="0" smtClean="0">
                <a:solidFill>
                  <a:schemeClr val="bg1"/>
                </a:solidFill>
                <a:latin typeface="Century Gothic"/>
                <a:cs typeface="Century Gothic"/>
              </a:rPr>
              <a:t>Système de détection </a:t>
            </a:r>
            <a:r>
              <a:rPr lang="fr-FR" sz="17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homodyne</a:t>
            </a:r>
            <a:endParaRPr lang="fr-FR" sz="1700" dirty="0" smtClean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3087" y="1368518"/>
            <a:ext cx="5979381" cy="33658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99876382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0" y="17463"/>
            <a:ext cx="9144000" cy="7826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b="1" dirty="0" smtClean="0">
                <a:ea typeface="+mj-ea"/>
                <a:cs typeface="+mj-cs"/>
              </a:rPr>
              <a:t>L’interféromètre de Michelson</a:t>
            </a:r>
            <a:endParaRPr lang="fr-FR" sz="2200" b="1" dirty="0" smtClean="0">
              <a:ea typeface="+mj-ea"/>
              <a:cs typeface="+mj-cs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256" y="1021053"/>
            <a:ext cx="3127918" cy="439137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29696" y="5439452"/>
            <a:ext cx="33661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>
                <a:solidFill>
                  <a:schemeClr val="bg1"/>
                </a:solidFill>
                <a:latin typeface="Century Gothic"/>
                <a:cs typeface="Century Gothic"/>
              </a:rPr>
              <a:t>Albert A. Michelson (1852–1931)</a:t>
            </a:r>
            <a:endParaRPr lang="fr-FR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716734" y="980522"/>
            <a:ext cx="5065830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>
                <a:solidFill>
                  <a:srgbClr val="FFFFFF"/>
                </a:solidFill>
                <a:latin typeface="Century Gothic"/>
                <a:cs typeface="Century Gothic"/>
              </a:rPr>
              <a:t>En 1887, avec Edward W. Morley, </a:t>
            </a:r>
            <a:r>
              <a:rPr lang="fr-FR" i="1" dirty="0" smtClean="0">
                <a:solidFill>
                  <a:srgbClr val="FF6600"/>
                </a:solidFill>
                <a:latin typeface="Century Gothic"/>
                <a:cs typeface="Century Gothic"/>
              </a:rPr>
              <a:t>Albert A. Michelson</a:t>
            </a:r>
            <a:r>
              <a:rPr lang="fr-FR" dirty="0" smtClean="0">
                <a:solidFill>
                  <a:srgbClr val="FFFFFF"/>
                </a:solidFill>
                <a:latin typeface="Century Gothic"/>
                <a:cs typeface="Century Gothic"/>
              </a:rPr>
              <a:t> met au point une expérience destinée à mesurer la vitesse de la lumière par rapport à l’éther.</a:t>
            </a:r>
          </a:p>
          <a:p>
            <a:pPr algn="just"/>
            <a:endParaRPr lang="fr-FR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algn="just"/>
            <a:r>
              <a:rPr lang="fr-FR" dirty="0" smtClean="0">
                <a:solidFill>
                  <a:srgbClr val="FFFFFF"/>
                </a:solidFill>
                <a:latin typeface="Century Gothic"/>
                <a:cs typeface="Century Gothic"/>
              </a:rPr>
              <a:t>Le résultat négatif de l’expérience démontrera l’inexistence de ce dernier.</a:t>
            </a:r>
          </a:p>
          <a:p>
            <a:pPr algn="just"/>
            <a:endParaRPr lang="fr-FR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algn="just"/>
            <a:r>
              <a:rPr lang="fr-FR" dirty="0" smtClean="0">
                <a:solidFill>
                  <a:srgbClr val="FFFFFF"/>
                </a:solidFill>
                <a:latin typeface="Century Gothic"/>
                <a:cs typeface="Century Gothic"/>
              </a:rPr>
              <a:t>L’expérience utilise un appareil aujourd’hui appelé « </a:t>
            </a:r>
            <a:r>
              <a:rPr lang="fr-FR" i="1" dirty="0" smtClean="0">
                <a:solidFill>
                  <a:srgbClr val="FF6600"/>
                </a:solidFill>
                <a:latin typeface="Century Gothic"/>
                <a:cs typeface="Century Gothic"/>
              </a:rPr>
              <a:t>interféromètre de Michelson</a:t>
            </a:r>
            <a:r>
              <a:rPr lang="fr-FR" dirty="0" smtClean="0">
                <a:solidFill>
                  <a:srgbClr val="FFFFFF"/>
                </a:solidFill>
                <a:latin typeface="Century Gothic"/>
                <a:cs typeface="Century Gothic"/>
              </a:rPr>
              <a:t> », qui a bien d’autres applications.</a:t>
            </a:r>
          </a:p>
          <a:p>
            <a:pPr algn="just"/>
            <a:endParaRPr lang="fr-FR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algn="just"/>
            <a:r>
              <a:rPr lang="fr-FR" dirty="0" smtClean="0">
                <a:solidFill>
                  <a:srgbClr val="FFFFFF"/>
                </a:solidFill>
                <a:latin typeface="Century Gothic"/>
                <a:cs typeface="Century Gothic"/>
              </a:rPr>
              <a:t>L’idée originale était de mesurer la différence de vitesse supposée de la lumière entre la direction du mouvement de la Terre et la direction perpendiculaire.</a:t>
            </a:r>
            <a:endParaRPr lang="fr-FR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29696" y="5950667"/>
            <a:ext cx="8552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>
                <a:solidFill>
                  <a:srgbClr val="FFFFFF"/>
                </a:solidFill>
                <a:latin typeface="Century Gothic"/>
                <a:cs typeface="Century Gothic"/>
              </a:rPr>
              <a:t>En 1921, avec Francis G. </a:t>
            </a:r>
            <a:r>
              <a:rPr lang="fr-FR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Pease</a:t>
            </a:r>
            <a:r>
              <a:rPr lang="fr-FR" dirty="0" smtClean="0">
                <a:solidFill>
                  <a:srgbClr val="FFFFFF"/>
                </a:solidFill>
                <a:latin typeface="Century Gothic"/>
                <a:cs typeface="Century Gothic"/>
              </a:rPr>
              <a:t>, il utilise l’interférométrie pour mesurer pour la première fois le diamètre d’une étoile (</a:t>
            </a:r>
            <a:r>
              <a:rPr lang="fr-FR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Bételgeuse</a:t>
            </a:r>
            <a:r>
              <a:rPr lang="fr-FR" dirty="0" smtClean="0">
                <a:solidFill>
                  <a:srgbClr val="FFFFFF"/>
                </a:solidFill>
                <a:latin typeface="Century Gothic"/>
                <a:cs typeface="Century Gothic"/>
              </a:rPr>
              <a:t>).</a:t>
            </a:r>
            <a:endParaRPr lang="fr-FR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71227072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0" y="17463"/>
            <a:ext cx="9144000" cy="8207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b="1" dirty="0" err="1" smtClean="0">
                <a:ea typeface="+mj-ea"/>
                <a:cs typeface="+mj-cs"/>
              </a:rPr>
              <a:t>Ultra-vide</a:t>
            </a:r>
            <a:endParaRPr lang="fr-FR" sz="2200" b="1" dirty="0" smtClean="0">
              <a:ea typeface="+mj-ea"/>
              <a:cs typeface="+mj-cs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083" y="1072622"/>
            <a:ext cx="4965596" cy="336229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998083" y="4150249"/>
            <a:ext cx="30256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Century Gothic"/>
                <a:cs typeface="Century Gothic"/>
              </a:rPr>
              <a:t>Source : </a:t>
            </a:r>
            <a:r>
              <a:rPr lang="fr-FR" sz="1200" dirty="0" err="1">
                <a:solidFill>
                  <a:srgbClr val="FFFFFF"/>
                </a:solidFill>
                <a:latin typeface="Century Gothic"/>
                <a:cs typeface="Century Gothic"/>
              </a:rPr>
              <a:t>https</a:t>
            </a:r>
            <a:r>
              <a:rPr lang="fr-FR" sz="1200" dirty="0">
                <a:solidFill>
                  <a:srgbClr val="FFFFFF"/>
                </a:solidFill>
                <a:latin typeface="Century Gothic"/>
                <a:cs typeface="Century Gothic"/>
              </a:rPr>
              <a:t>://</a:t>
            </a:r>
            <a:r>
              <a:rPr lang="fr-FR" sz="1200" dirty="0" err="1">
                <a:solidFill>
                  <a:srgbClr val="FFFFFF"/>
                </a:solidFill>
                <a:latin typeface="Century Gothic"/>
                <a:cs typeface="Century Gothic"/>
              </a:rPr>
              <a:t>www.ligo.caltech.edu</a:t>
            </a:r>
            <a:endParaRPr lang="fr-FR" sz="12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10970" y="850529"/>
            <a:ext cx="379754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fr-FR" dirty="0" smtClean="0">
                <a:solidFill>
                  <a:srgbClr val="FFFFFF"/>
                </a:solidFill>
                <a:latin typeface="Century Gothic"/>
                <a:cs typeface="Century Gothic"/>
              </a:rPr>
              <a:t>Tubes de 1,2 m de diamètre, 3 mm d’épaisseur, acier inoxydable 304L</a:t>
            </a:r>
          </a:p>
          <a:p>
            <a:pPr marL="285750" indent="-285750" algn="just">
              <a:buFont typeface="Arial"/>
              <a:buChar char="•"/>
            </a:pPr>
            <a:endParaRPr lang="fr-FR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85750" indent="-285750" algn="just">
              <a:buFont typeface="Arial"/>
              <a:buChar char="•"/>
            </a:pPr>
            <a:r>
              <a:rPr lang="fr-FR" dirty="0" smtClean="0">
                <a:solidFill>
                  <a:srgbClr val="FFFFFF"/>
                </a:solidFill>
                <a:latin typeface="Century Gothic"/>
                <a:cs typeface="Century Gothic"/>
              </a:rPr>
              <a:t>Assemblage de segments de 20 m</a:t>
            </a:r>
          </a:p>
          <a:p>
            <a:pPr marL="285750" indent="-285750" algn="just">
              <a:buFont typeface="Arial"/>
              <a:buChar char="•"/>
            </a:pPr>
            <a:endParaRPr lang="fr-FR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85750" indent="-285750" algn="just">
              <a:buFont typeface="Arial"/>
              <a:buChar char="•"/>
            </a:pPr>
            <a:r>
              <a:rPr lang="fr-FR" dirty="0" smtClean="0">
                <a:solidFill>
                  <a:srgbClr val="FFFFFF"/>
                </a:solidFill>
                <a:latin typeface="Century Gothic"/>
                <a:cs typeface="Century Gothic"/>
              </a:rPr>
              <a:t>10 000 m</a:t>
            </a:r>
            <a:r>
              <a:rPr lang="fr-FR" baseline="30000" dirty="0" smtClean="0">
                <a:solidFill>
                  <a:srgbClr val="FFFFFF"/>
                </a:solidFill>
                <a:latin typeface="Century Gothic"/>
                <a:cs typeface="Century Gothic"/>
              </a:rPr>
              <a:t>3</a:t>
            </a:r>
          </a:p>
          <a:p>
            <a:pPr marL="285750" indent="-285750" algn="just">
              <a:buFont typeface="Arial"/>
              <a:buChar char="•"/>
            </a:pPr>
            <a:endParaRPr lang="fr-FR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85750" indent="-285750" algn="just">
              <a:buFont typeface="Arial"/>
              <a:buChar char="•"/>
            </a:pPr>
            <a:r>
              <a:rPr lang="fr-FR" dirty="0" smtClean="0">
                <a:solidFill>
                  <a:srgbClr val="FFFFFF"/>
                </a:solidFill>
                <a:latin typeface="Century Gothic"/>
                <a:cs typeface="Century Gothic"/>
              </a:rPr>
              <a:t>Vide de 1 </a:t>
            </a:r>
            <a:r>
              <a:rPr lang="fr-FR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μPa</a:t>
            </a:r>
            <a:r>
              <a:rPr lang="fr-FR" dirty="0" smtClean="0">
                <a:solidFill>
                  <a:srgbClr val="FFFFFF"/>
                </a:solidFill>
                <a:latin typeface="Century Gothic"/>
                <a:cs typeface="Century Gothic"/>
              </a:rPr>
              <a:t> (10</a:t>
            </a:r>
            <a:r>
              <a:rPr lang="fr-FR" baseline="30000" dirty="0" smtClean="0">
                <a:solidFill>
                  <a:srgbClr val="FFFFFF"/>
                </a:solidFill>
                <a:latin typeface="Century Gothic"/>
                <a:cs typeface="Century Gothic"/>
              </a:rPr>
              <a:t>–11</a:t>
            </a:r>
            <a:r>
              <a:rPr lang="fr-FR" dirty="0" smtClean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fr-FR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atm</a:t>
            </a:r>
            <a:r>
              <a:rPr lang="fr-FR" dirty="0" smtClean="0">
                <a:solidFill>
                  <a:srgbClr val="FFFFFF"/>
                </a:solidFill>
                <a:latin typeface="Century Gothic"/>
                <a:cs typeface="Century Gothic"/>
              </a:rPr>
              <a:t>)</a:t>
            </a:r>
          </a:p>
          <a:p>
            <a:pPr marL="285750" indent="-285750" algn="just">
              <a:buFont typeface="Arial"/>
              <a:buChar char="•"/>
            </a:pPr>
            <a:endParaRPr lang="fr-FR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85750" indent="-285750" algn="just">
              <a:buFont typeface="Arial"/>
              <a:buChar char="•"/>
            </a:pPr>
            <a:r>
              <a:rPr lang="fr-FR" dirty="0" smtClean="0">
                <a:solidFill>
                  <a:srgbClr val="FFFFFF"/>
                </a:solidFill>
                <a:latin typeface="Century Gothic"/>
                <a:cs typeface="Century Gothic"/>
              </a:rPr>
              <a:t>Pompage pendant 40 jours à 150–170°C</a:t>
            </a:r>
            <a:endParaRPr lang="fr-FR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10971" y="4615324"/>
            <a:ext cx="89636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Ultra-vide</a:t>
            </a:r>
            <a:r>
              <a:rPr lang="fr-FR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 pour éviter :</a:t>
            </a:r>
          </a:p>
          <a:p>
            <a:pPr marL="285750" indent="-285750" algn="just">
              <a:buFont typeface="Arial"/>
              <a:buChar char="•"/>
            </a:pPr>
            <a:endParaRPr lang="fr-FR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85750" indent="-285750" algn="just">
              <a:buFont typeface="Arial"/>
              <a:buChar char="•"/>
            </a:pPr>
            <a:r>
              <a:rPr lang="fr-FR" dirty="0" smtClean="0">
                <a:solidFill>
                  <a:srgbClr val="FFFFFF"/>
                </a:solidFill>
                <a:latin typeface="Century Gothic"/>
                <a:cs typeface="Century Gothic"/>
              </a:rPr>
              <a:t>La propagation d’ondes sonores (vibrations)</a:t>
            </a:r>
          </a:p>
          <a:p>
            <a:pPr marL="285750" indent="-285750" algn="just">
              <a:buFont typeface="Arial"/>
              <a:buChar char="•"/>
            </a:pPr>
            <a:endParaRPr lang="fr-FR" dirty="0" smtClean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85750" indent="-285750" algn="just">
              <a:buFont typeface="Arial"/>
              <a:buChar char="•"/>
            </a:pPr>
            <a:r>
              <a:rPr lang="fr-FR" dirty="0" smtClean="0">
                <a:solidFill>
                  <a:srgbClr val="FFFFFF"/>
                </a:solidFill>
                <a:latin typeface="Century Gothic"/>
                <a:cs typeface="Century Gothic"/>
              </a:rPr>
              <a:t>Les variations de température (déformation des optiques)</a:t>
            </a:r>
          </a:p>
          <a:p>
            <a:pPr marL="285750" indent="-285750" algn="just">
              <a:buFont typeface="Arial"/>
              <a:buChar char="•"/>
            </a:pPr>
            <a:endParaRPr lang="fr-FR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85750" indent="-285750" algn="just">
              <a:buFont typeface="Arial"/>
              <a:buChar char="•"/>
            </a:pPr>
            <a:r>
              <a:rPr lang="fr-FR" dirty="0" smtClean="0">
                <a:solidFill>
                  <a:srgbClr val="FFFFFF"/>
                </a:solidFill>
                <a:latin typeface="Century Gothic"/>
                <a:cs typeface="Century Gothic"/>
              </a:rPr>
              <a:t>La diffusion et la réfraction du faisceau laser</a:t>
            </a:r>
            <a:endParaRPr lang="fr-FR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792" y="4955219"/>
            <a:ext cx="1992886" cy="15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35962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0" y="17463"/>
            <a:ext cx="9144000" cy="8207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b="1" dirty="0" smtClean="0">
                <a:ea typeface="+mj-ea"/>
                <a:cs typeface="+mj-cs"/>
              </a:rPr>
              <a:t>GW15091 en résumé</a:t>
            </a:r>
            <a:endParaRPr lang="fr-FR" sz="2200" b="1" dirty="0" smtClean="0">
              <a:ea typeface="+mj-ea"/>
              <a:cs typeface="+mj-cs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66365" y="1169762"/>
            <a:ext cx="4010132" cy="15491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tabLst>
                <a:tab pos="2244725" algn="l"/>
              </a:tabLst>
            </a:pPr>
            <a:r>
              <a:rPr lang="fr-FR" sz="1600" dirty="0" smtClean="0">
                <a:latin typeface="Century Gothic"/>
                <a:cs typeface="Century Gothic"/>
              </a:rPr>
              <a:t>Observé par	LIGO L1, H1</a:t>
            </a:r>
          </a:p>
          <a:p>
            <a:pPr>
              <a:lnSpc>
                <a:spcPct val="150000"/>
              </a:lnSpc>
              <a:tabLst>
                <a:tab pos="2244725" algn="l"/>
              </a:tabLst>
            </a:pPr>
            <a:r>
              <a:rPr lang="fr-FR" sz="1600" dirty="0" smtClean="0">
                <a:latin typeface="Century Gothic"/>
                <a:cs typeface="Century Gothic"/>
              </a:rPr>
              <a:t>Type de source 	Trou noir binaire</a:t>
            </a:r>
          </a:p>
          <a:p>
            <a:pPr>
              <a:lnSpc>
                <a:spcPct val="150000"/>
              </a:lnSpc>
              <a:tabLst>
                <a:tab pos="2244725" algn="l"/>
              </a:tabLst>
            </a:pPr>
            <a:r>
              <a:rPr lang="fr-FR" sz="1600" dirty="0" smtClean="0">
                <a:latin typeface="Century Gothic"/>
                <a:cs typeface="Century Gothic"/>
              </a:rPr>
              <a:t>Date	14 Sept 2015</a:t>
            </a:r>
          </a:p>
          <a:p>
            <a:pPr>
              <a:lnSpc>
                <a:spcPct val="150000"/>
              </a:lnSpc>
              <a:tabLst>
                <a:tab pos="2244725" algn="l"/>
              </a:tabLst>
            </a:pPr>
            <a:r>
              <a:rPr lang="fr-FR" sz="1600" dirty="0" smtClean="0">
                <a:latin typeface="Century Gothic"/>
                <a:cs typeface="Century Gothic"/>
              </a:rPr>
              <a:t>Heure	09:50:45 UTC</a:t>
            </a:r>
            <a:endParaRPr lang="fr-FR" sz="1600" dirty="0">
              <a:latin typeface="Century Gothic"/>
              <a:cs typeface="Century Gothic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66365" y="3321003"/>
            <a:ext cx="3905436" cy="11798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tabLst>
                <a:tab pos="2244725" algn="l"/>
              </a:tabLst>
            </a:pPr>
            <a:r>
              <a:rPr lang="fr-FR" sz="1600" dirty="0" smtClean="0">
                <a:solidFill>
                  <a:srgbClr val="000000"/>
                </a:solidFill>
                <a:latin typeface="Century Gothic"/>
                <a:cs typeface="Century Gothic"/>
              </a:rPr>
              <a:t>Distance	0.75 à 1.9 Gal</a:t>
            </a:r>
          </a:p>
          <a:p>
            <a:pPr>
              <a:lnSpc>
                <a:spcPct val="150000"/>
              </a:lnSpc>
              <a:tabLst>
                <a:tab pos="2244725" algn="l"/>
              </a:tabLst>
            </a:pPr>
            <a:r>
              <a:rPr lang="fr-FR" sz="1600" dirty="0" smtClean="0">
                <a:solidFill>
                  <a:srgbClr val="000000"/>
                </a:solidFill>
                <a:latin typeface="Century Gothic"/>
                <a:cs typeface="Century Gothic"/>
              </a:rPr>
              <a:t>	230 à 570 </a:t>
            </a:r>
            <a:r>
              <a:rPr lang="fr-FR" sz="16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Mpc</a:t>
            </a:r>
            <a:endParaRPr lang="fr-FR" sz="1600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>
              <a:lnSpc>
                <a:spcPct val="150000"/>
              </a:lnSpc>
              <a:tabLst>
                <a:tab pos="2244725" algn="l"/>
              </a:tabLst>
            </a:pPr>
            <a:r>
              <a:rPr lang="fr-FR" sz="1600" dirty="0" smtClean="0">
                <a:solidFill>
                  <a:srgbClr val="000000"/>
                </a:solidFill>
                <a:latin typeface="Century Gothic"/>
                <a:cs typeface="Century Gothic"/>
              </a:rPr>
              <a:t>Redshift	0.054 à 0.136</a:t>
            </a:r>
            <a:endParaRPr lang="fr-FR" sz="16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66365" y="5212163"/>
            <a:ext cx="4259099" cy="11798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tabLst>
                <a:tab pos="2244725" algn="l"/>
              </a:tabLst>
            </a:pPr>
            <a:r>
              <a:rPr lang="fr-FR" sz="1600" dirty="0" smtClean="0">
                <a:solidFill>
                  <a:srgbClr val="000000"/>
                </a:solidFill>
                <a:latin typeface="Century Gothic"/>
                <a:cs typeface="Century Gothic"/>
              </a:rPr>
              <a:t>Rapport signal/bruit	24</a:t>
            </a:r>
            <a:endParaRPr lang="fr-FR" sz="16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>
              <a:lnSpc>
                <a:spcPct val="150000"/>
              </a:lnSpc>
              <a:tabLst>
                <a:tab pos="2244725" algn="l"/>
              </a:tabLst>
            </a:pPr>
            <a:r>
              <a:rPr lang="fr-FR" sz="16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Proba</a:t>
            </a:r>
            <a:r>
              <a:rPr lang="fr-FR" sz="1600" dirty="0" smtClean="0">
                <a:solidFill>
                  <a:srgbClr val="000000"/>
                </a:solidFill>
                <a:latin typeface="Century Gothic"/>
                <a:cs typeface="Century Gothic"/>
              </a:rPr>
              <a:t>. fausse alerte 	&lt; </a:t>
            </a:r>
            <a:r>
              <a:rPr lang="fr-FR" sz="1600" dirty="0">
                <a:solidFill>
                  <a:srgbClr val="000000"/>
                </a:solidFill>
                <a:latin typeface="Century Gothic"/>
                <a:cs typeface="Century Gothic"/>
              </a:rPr>
              <a:t>1 </a:t>
            </a:r>
            <a:r>
              <a:rPr lang="fr-FR" sz="1600" dirty="0" smtClean="0">
                <a:solidFill>
                  <a:srgbClr val="000000"/>
                </a:solidFill>
                <a:latin typeface="Century Gothic"/>
                <a:cs typeface="Century Gothic"/>
              </a:rPr>
              <a:t>dans 5 </a:t>
            </a:r>
            <a:r>
              <a:rPr lang="fr-FR" sz="1600" dirty="0">
                <a:solidFill>
                  <a:srgbClr val="000000"/>
                </a:solidFill>
                <a:latin typeface="Century Gothic"/>
                <a:cs typeface="Century Gothic"/>
              </a:rPr>
              <a:t>million</a:t>
            </a:r>
          </a:p>
          <a:p>
            <a:pPr>
              <a:lnSpc>
                <a:spcPct val="150000"/>
              </a:lnSpc>
              <a:tabLst>
                <a:tab pos="2244725" algn="l"/>
              </a:tabLst>
            </a:pPr>
            <a:r>
              <a:rPr lang="fr-FR" sz="1600" dirty="0" smtClean="0">
                <a:solidFill>
                  <a:srgbClr val="000000"/>
                </a:solidFill>
                <a:latin typeface="Century Gothic"/>
                <a:cs typeface="Century Gothic"/>
              </a:rPr>
              <a:t>Taux de fausse alerte	&lt; </a:t>
            </a:r>
            <a:r>
              <a:rPr lang="fr-FR" sz="1600" dirty="0">
                <a:solidFill>
                  <a:srgbClr val="000000"/>
                </a:solidFill>
                <a:latin typeface="Century Gothic"/>
                <a:cs typeface="Century Gothic"/>
              </a:rPr>
              <a:t>1 </a:t>
            </a:r>
            <a:r>
              <a:rPr lang="fr-FR" sz="1600" dirty="0" smtClean="0">
                <a:solidFill>
                  <a:srgbClr val="000000"/>
                </a:solidFill>
                <a:latin typeface="Century Gothic"/>
                <a:cs typeface="Century Gothic"/>
              </a:rPr>
              <a:t>en 200 000 ans</a:t>
            </a:r>
            <a:endParaRPr lang="fr-FR" sz="16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023411" y="1170650"/>
            <a:ext cx="3852803" cy="2657138"/>
          </a:xfrm>
          <a:prstGeom prst="rect">
            <a:avLst/>
          </a:prstGeom>
          <a:solidFill>
            <a:srgbClr val="D7E4BD"/>
          </a:solidFill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tabLst>
                <a:tab pos="2333625" algn="l"/>
              </a:tabLst>
            </a:pPr>
            <a:r>
              <a:rPr lang="fr-FR" sz="1600" dirty="0" smtClean="0">
                <a:solidFill>
                  <a:srgbClr val="000000"/>
                </a:solidFill>
                <a:latin typeface="Century Gothic"/>
                <a:cs typeface="Century Gothic"/>
              </a:rPr>
              <a:t>Masse totale	60 à 70 M</a:t>
            </a:r>
            <a:r>
              <a:rPr lang="fr-FR" sz="1600" baseline="-250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fr-FR" sz="1600" baseline="-250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>
              <a:lnSpc>
                <a:spcPct val="150000"/>
              </a:lnSpc>
              <a:tabLst>
                <a:tab pos="2333625" algn="l"/>
              </a:tabLst>
            </a:pPr>
            <a:r>
              <a:rPr lang="fr-FR" sz="1600" dirty="0" smtClean="0">
                <a:solidFill>
                  <a:srgbClr val="000000"/>
                </a:solidFill>
                <a:latin typeface="Century Gothic"/>
                <a:cs typeface="Century Gothic"/>
              </a:rPr>
              <a:t>Trou noir primaire	32 à 41 </a:t>
            </a:r>
            <a:r>
              <a:rPr lang="fr-FR" sz="1600" dirty="0">
                <a:solidFill>
                  <a:srgbClr val="000000"/>
                </a:solidFill>
                <a:latin typeface="Century Gothic"/>
                <a:cs typeface="Century Gothic"/>
              </a:rPr>
              <a:t>M</a:t>
            </a:r>
            <a:r>
              <a:rPr lang="fr-FR" sz="1600" baseline="-25000" dirty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fr-FR" sz="16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>
              <a:lnSpc>
                <a:spcPct val="150000"/>
              </a:lnSpc>
              <a:tabLst>
                <a:tab pos="2333625" algn="l"/>
              </a:tabLst>
            </a:pPr>
            <a:r>
              <a:rPr lang="fr-FR" sz="1600" dirty="0" smtClean="0">
                <a:solidFill>
                  <a:srgbClr val="000000"/>
                </a:solidFill>
                <a:latin typeface="Century Gothic"/>
                <a:cs typeface="Century Gothic"/>
              </a:rPr>
              <a:t>Trou noir secondaire	25 à 33 </a:t>
            </a:r>
            <a:r>
              <a:rPr lang="fr-FR" sz="1600" dirty="0">
                <a:solidFill>
                  <a:srgbClr val="000000"/>
                </a:solidFill>
                <a:latin typeface="Century Gothic"/>
                <a:cs typeface="Century Gothic"/>
              </a:rPr>
              <a:t>M</a:t>
            </a:r>
            <a:r>
              <a:rPr lang="fr-FR" sz="1600" baseline="-25000" dirty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fr-FR" sz="16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>
              <a:lnSpc>
                <a:spcPct val="150000"/>
              </a:lnSpc>
              <a:tabLst>
                <a:tab pos="2333625" algn="l"/>
              </a:tabLst>
            </a:pPr>
            <a:r>
              <a:rPr lang="fr-FR" sz="1600" dirty="0" smtClean="0">
                <a:solidFill>
                  <a:srgbClr val="000000"/>
                </a:solidFill>
                <a:latin typeface="Century Gothic"/>
                <a:cs typeface="Century Gothic"/>
              </a:rPr>
              <a:t>Trou noir rémanent	58 à 67 </a:t>
            </a:r>
            <a:r>
              <a:rPr lang="fr-FR" sz="1600" dirty="0">
                <a:solidFill>
                  <a:srgbClr val="000000"/>
                </a:solidFill>
                <a:latin typeface="Century Gothic"/>
                <a:cs typeface="Century Gothic"/>
              </a:rPr>
              <a:t>M</a:t>
            </a:r>
            <a:r>
              <a:rPr lang="fr-FR" sz="1600" baseline="-250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fr-FR" sz="1600" dirty="0" smtClean="0">
              <a:solidFill>
                <a:srgbClr val="000000"/>
              </a:solidFill>
              <a:latin typeface="Wingdings"/>
              <a:ea typeface="Wingdings"/>
              <a:cs typeface="Wingdings"/>
              <a:sym typeface="Wingdings"/>
            </a:endParaRPr>
          </a:p>
          <a:p>
            <a:pPr>
              <a:lnSpc>
                <a:spcPct val="150000"/>
              </a:lnSpc>
              <a:tabLst>
                <a:tab pos="2333625" algn="l"/>
              </a:tabLst>
            </a:pPr>
            <a:r>
              <a:rPr lang="fr-FR" sz="1600" dirty="0">
                <a:solidFill>
                  <a:srgbClr val="000000"/>
                </a:solidFill>
                <a:latin typeface="Century Gothic"/>
                <a:cs typeface="Century Gothic"/>
              </a:rPr>
              <a:t>Vitesse max. trous noirs	~ 0.6 c</a:t>
            </a:r>
          </a:p>
          <a:p>
            <a:pPr>
              <a:lnSpc>
                <a:spcPct val="150000"/>
              </a:lnSpc>
              <a:tabLst>
                <a:tab pos="2333625" algn="l"/>
              </a:tabLst>
            </a:pPr>
            <a:r>
              <a:rPr lang="fr-FR" sz="1600" dirty="0">
                <a:solidFill>
                  <a:srgbClr val="000000"/>
                </a:solidFill>
                <a:latin typeface="Century Gothic"/>
                <a:cs typeface="Century Gothic"/>
              </a:rPr>
              <a:t>Luminosité maximale	3.6 x 10</a:t>
            </a:r>
            <a:r>
              <a:rPr lang="fr-FR" sz="1600" baseline="30000" dirty="0">
                <a:solidFill>
                  <a:srgbClr val="000000"/>
                </a:solidFill>
                <a:latin typeface="Century Gothic"/>
                <a:cs typeface="Century Gothic"/>
              </a:rPr>
              <a:t>49</a:t>
            </a:r>
            <a:r>
              <a:rPr lang="fr-FR" sz="1600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Century Gothic"/>
                <a:cs typeface="Century Gothic"/>
              </a:rPr>
              <a:t>J.s</a:t>
            </a:r>
            <a:r>
              <a:rPr lang="fr-FR" sz="1600" baseline="30000" dirty="0">
                <a:solidFill>
                  <a:srgbClr val="000000"/>
                </a:solidFill>
                <a:latin typeface="Century Gothic"/>
                <a:cs typeface="Century Gothic"/>
              </a:rPr>
              <a:t>–1</a:t>
            </a:r>
          </a:p>
          <a:p>
            <a:pPr>
              <a:lnSpc>
                <a:spcPct val="150000"/>
              </a:lnSpc>
              <a:tabLst>
                <a:tab pos="2333625" algn="l"/>
              </a:tabLst>
            </a:pPr>
            <a:r>
              <a:rPr lang="fr-FR" sz="1600" dirty="0">
                <a:solidFill>
                  <a:srgbClr val="000000"/>
                </a:solidFill>
                <a:latin typeface="Century Gothic"/>
                <a:cs typeface="Century Gothic"/>
              </a:rPr>
              <a:t>Energie dégagée	2.5-3.5 M</a:t>
            </a:r>
            <a:r>
              <a:rPr lang="fr-FR" sz="1600" baseline="-250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fr-FR" sz="16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023411" y="4842831"/>
            <a:ext cx="3852803" cy="1549142"/>
          </a:xfrm>
          <a:prstGeom prst="rect">
            <a:avLst/>
          </a:prstGeom>
          <a:solidFill>
            <a:srgbClr val="B9CDE5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tabLst>
                <a:tab pos="2333625" algn="l"/>
              </a:tabLst>
            </a:pPr>
            <a:r>
              <a:rPr lang="fr-FR" sz="1600" dirty="0" smtClean="0">
                <a:solidFill>
                  <a:srgbClr val="000000"/>
                </a:solidFill>
                <a:latin typeface="Century Gothic"/>
                <a:cs typeface="Century Gothic"/>
              </a:rPr>
              <a:t>Pic de contrainte	1 x 10</a:t>
            </a:r>
            <a:r>
              <a:rPr lang="fr-FR" sz="1600" baseline="30000" dirty="0" smtClean="0">
                <a:solidFill>
                  <a:srgbClr val="000000"/>
                </a:solidFill>
                <a:latin typeface="Century Gothic"/>
                <a:cs typeface="Century Gothic"/>
              </a:rPr>
              <a:t>–21</a:t>
            </a:r>
          </a:p>
          <a:p>
            <a:pPr>
              <a:lnSpc>
                <a:spcPct val="150000"/>
              </a:lnSpc>
              <a:tabLst>
                <a:tab pos="2333625" algn="l"/>
              </a:tabLst>
            </a:pPr>
            <a:r>
              <a:rPr lang="fr-FR" sz="1600" dirty="0" smtClean="0">
                <a:solidFill>
                  <a:srgbClr val="000000"/>
                </a:solidFill>
                <a:latin typeface="Century Gothic"/>
                <a:cs typeface="Century Gothic"/>
              </a:rPr>
              <a:t>Pic de déformation	±0.002 </a:t>
            </a:r>
            <a:r>
              <a:rPr lang="fr-FR" sz="16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fm</a:t>
            </a:r>
            <a:endParaRPr lang="fr-FR" sz="1600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>
              <a:lnSpc>
                <a:spcPct val="150000"/>
              </a:lnSpc>
              <a:tabLst>
                <a:tab pos="2333625" algn="l"/>
              </a:tabLst>
            </a:pPr>
            <a:r>
              <a:rPr lang="fr-FR" sz="1600" dirty="0" smtClean="0">
                <a:solidFill>
                  <a:srgbClr val="000000"/>
                </a:solidFill>
                <a:latin typeface="Century Gothic"/>
                <a:cs typeface="Century Gothic"/>
              </a:rPr>
              <a:t>Fréquence	150 Hz</a:t>
            </a:r>
          </a:p>
          <a:p>
            <a:pPr>
              <a:lnSpc>
                <a:spcPct val="150000"/>
              </a:lnSpc>
              <a:tabLst>
                <a:tab pos="2333625" algn="l"/>
              </a:tabLst>
            </a:pPr>
            <a:r>
              <a:rPr lang="fr-FR" sz="1600" dirty="0" smtClean="0">
                <a:solidFill>
                  <a:srgbClr val="000000"/>
                </a:solidFill>
                <a:latin typeface="Century Gothic"/>
                <a:cs typeface="Century Gothic"/>
              </a:rPr>
              <a:t>Longueur d’onde	2000 km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937101" y="4117501"/>
            <a:ext cx="3985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entury Gothic"/>
                <a:cs typeface="Century Gothic"/>
              </a:rPr>
              <a:t>(Masse solaire : 1 </a:t>
            </a:r>
            <a:r>
              <a:rPr lang="fr-FR" dirty="0">
                <a:solidFill>
                  <a:schemeClr val="bg1"/>
                </a:solidFill>
                <a:latin typeface="Century Gothic"/>
                <a:cs typeface="Century Gothic"/>
              </a:rPr>
              <a:t>M</a:t>
            </a:r>
            <a:r>
              <a:rPr lang="fr-FR" baseline="-25000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fr-FR" dirty="0" smtClean="0">
                <a:solidFill>
                  <a:schemeClr val="bg1"/>
                </a:solidFill>
                <a:latin typeface="Century Gothic"/>
                <a:cs typeface="Century Gothic"/>
              </a:rPr>
              <a:t> = 2 × 10</a:t>
            </a:r>
            <a:r>
              <a:rPr lang="fr-FR" baseline="30000" dirty="0" smtClean="0">
                <a:solidFill>
                  <a:schemeClr val="bg1"/>
                </a:solidFill>
                <a:latin typeface="Century Gothic"/>
                <a:cs typeface="Century Gothic"/>
              </a:rPr>
              <a:t>30</a:t>
            </a:r>
            <a:r>
              <a:rPr lang="fr-FR" dirty="0" smtClean="0">
                <a:solidFill>
                  <a:schemeClr val="bg1"/>
                </a:solidFill>
                <a:latin typeface="Century Gothic"/>
                <a:cs typeface="Century Gothic"/>
              </a:rPr>
              <a:t> kg) 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981400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0" y="17463"/>
            <a:ext cx="9144000" cy="8207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b="1" dirty="0" smtClean="0">
                <a:ea typeface="+mj-ea"/>
                <a:cs typeface="+mj-cs"/>
              </a:rPr>
              <a:t>Bientôt : (</a:t>
            </a:r>
            <a:r>
              <a:rPr lang="fr-FR" b="1" i="1" dirty="0" err="1" smtClean="0">
                <a:ea typeface="+mj-ea"/>
                <a:cs typeface="+mj-cs"/>
              </a:rPr>
              <a:t>advanced</a:t>
            </a:r>
            <a:r>
              <a:rPr lang="fr-FR" b="1" dirty="0" smtClean="0">
                <a:ea typeface="+mj-ea"/>
                <a:cs typeface="+mj-cs"/>
              </a:rPr>
              <a:t>) VIRGO</a:t>
            </a:r>
            <a:endParaRPr lang="fr-FR" sz="2200" b="1" dirty="0" smtClean="0">
              <a:ea typeface="+mj-ea"/>
              <a:cs typeface="+mj-cs"/>
            </a:endParaRPr>
          </a:p>
        </p:txBody>
      </p:sp>
      <p:pic>
        <p:nvPicPr>
          <p:cNvPr id="2" name="Image 1" descr="Capture d’écran 2016-03-27 à 10.25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56" y="838200"/>
            <a:ext cx="3708400" cy="3975100"/>
          </a:xfrm>
          <a:prstGeom prst="rect">
            <a:avLst/>
          </a:prstGeom>
        </p:spPr>
      </p:pic>
      <p:pic>
        <p:nvPicPr>
          <p:cNvPr id="7" name="Image 6" descr="Capture d’écran 2016-03-27 à 10.27.3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198" y="838200"/>
            <a:ext cx="3155022" cy="39751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509" y="2480812"/>
            <a:ext cx="4643666" cy="251414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88772" y="4956253"/>
            <a:ext cx="868440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fr-FR" dirty="0" smtClean="0">
                <a:solidFill>
                  <a:srgbClr val="FFFFFF"/>
                </a:solidFill>
                <a:latin typeface="Century Gothic"/>
                <a:cs typeface="Century Gothic"/>
              </a:rPr>
              <a:t>Bras de 3 km</a:t>
            </a:r>
          </a:p>
          <a:p>
            <a:pPr marL="285750" indent="-285750" algn="just">
              <a:buFont typeface="Arial"/>
              <a:buChar char="•"/>
            </a:pPr>
            <a:endParaRPr lang="fr-FR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85750" indent="-285750" algn="just">
              <a:buFont typeface="Arial"/>
              <a:buChar char="•"/>
            </a:pPr>
            <a:r>
              <a:rPr lang="fr-FR" dirty="0" smtClean="0">
                <a:solidFill>
                  <a:srgbClr val="FFFFFF"/>
                </a:solidFill>
                <a:latin typeface="Century Gothic"/>
                <a:cs typeface="Century Gothic"/>
              </a:rPr>
              <a:t>Premiers tests dans les années 2000 ; nombreuses améliorations pour une réouverture fin 2016, avec une sensibilité équivalente à LIGO</a:t>
            </a:r>
          </a:p>
          <a:p>
            <a:pPr marL="285750" indent="-285750" algn="just">
              <a:buFont typeface="Arial"/>
              <a:buChar char="•"/>
            </a:pPr>
            <a:endParaRPr lang="fr-FR" dirty="0" smtClean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85750" indent="-285750" algn="just">
              <a:buFont typeface="Arial"/>
              <a:buChar char="•"/>
            </a:pPr>
            <a:r>
              <a:rPr lang="fr-FR" dirty="0" smtClean="0">
                <a:solidFill>
                  <a:srgbClr val="FFFFFF"/>
                </a:solidFill>
                <a:latin typeface="Century Gothic"/>
                <a:cs typeface="Century Gothic"/>
              </a:rPr>
              <a:t>Plusieurs ( &gt; 2) interféromètres : triangulation de la position des sources</a:t>
            </a:r>
            <a:endParaRPr lang="fr-FR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83385448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0" y="17463"/>
            <a:ext cx="9144000" cy="8207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b="1" dirty="0" smtClean="0">
                <a:ea typeface="+mj-ea"/>
                <a:cs typeface="+mj-cs"/>
              </a:rPr>
              <a:t>Futurs interféromètres</a:t>
            </a:r>
            <a:endParaRPr lang="fr-FR" sz="2200" b="1" dirty="0" smtClean="0">
              <a:ea typeface="+mj-ea"/>
              <a:cs typeface="+mj-cs"/>
            </a:endParaRPr>
          </a:p>
        </p:txBody>
      </p:sp>
      <p:pic>
        <p:nvPicPr>
          <p:cNvPr id="2" name="Image 1" descr="ligo20160211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2155"/>
            <a:ext cx="9144000" cy="5143500"/>
          </a:xfrm>
          <a:prstGeom prst="rect">
            <a:avLst/>
          </a:prstGeom>
        </p:spPr>
      </p:pic>
      <p:sp>
        <p:nvSpPr>
          <p:cNvPr id="5" name="ZoneTexte 9"/>
          <p:cNvSpPr txBox="1">
            <a:spLocks noChangeArrowheads="1"/>
          </p:cNvSpPr>
          <p:nvPr/>
        </p:nvSpPr>
        <p:spPr bwMode="auto">
          <a:xfrm>
            <a:off x="43056" y="6542295"/>
            <a:ext cx="3828317" cy="276999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dirty="0">
                <a:solidFill>
                  <a:schemeClr val="bg1"/>
                </a:solidFill>
                <a:latin typeface="Century Gothic"/>
                <a:cs typeface="Century Gothic"/>
              </a:rPr>
              <a:t>Source </a:t>
            </a:r>
            <a:r>
              <a:rPr lang="fr-FR" sz="1200" dirty="0" smtClean="0">
                <a:solidFill>
                  <a:schemeClr val="bg1"/>
                </a:solidFill>
                <a:latin typeface="Century Gothic"/>
                <a:cs typeface="Century Gothic"/>
              </a:rPr>
              <a:t>: LIGO &amp; Eötvös </a:t>
            </a:r>
            <a:r>
              <a:rPr lang="fr-FR" sz="12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Gravity</a:t>
            </a:r>
            <a:r>
              <a:rPr lang="fr-FR" sz="1200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fr-FR" sz="12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Research</a:t>
            </a:r>
            <a:r>
              <a:rPr lang="fr-FR" sz="1200" dirty="0" smtClean="0">
                <a:solidFill>
                  <a:schemeClr val="bg1"/>
                </a:solidFill>
                <a:latin typeface="Century Gothic"/>
                <a:cs typeface="Century Gothic"/>
              </a:rPr>
              <a:t> Group  </a:t>
            </a:r>
            <a:endParaRPr lang="fr-FR" sz="12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grpSp>
        <p:nvGrpSpPr>
          <p:cNvPr id="8" name="Grouper 7"/>
          <p:cNvGrpSpPr/>
          <p:nvPr/>
        </p:nvGrpSpPr>
        <p:grpSpPr>
          <a:xfrm>
            <a:off x="4463345" y="2416481"/>
            <a:ext cx="3085857" cy="381661"/>
            <a:chOff x="4463345" y="2416481"/>
            <a:chExt cx="3085857" cy="381661"/>
          </a:xfrm>
        </p:grpSpPr>
        <p:sp>
          <p:nvSpPr>
            <p:cNvPr id="3" name="ZoneTexte 2"/>
            <p:cNvSpPr txBox="1"/>
            <p:nvPr/>
          </p:nvSpPr>
          <p:spPr>
            <a:xfrm>
              <a:off x="4463345" y="2416481"/>
              <a:ext cx="7017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2016</a:t>
              </a:r>
              <a:endParaRPr lang="fr-FR" b="1" dirty="0">
                <a:solidFill>
                  <a:srgbClr val="FF000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6847417" y="2428810"/>
              <a:ext cx="7017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2018</a:t>
              </a:r>
              <a:endParaRPr lang="fr-FR" b="1" dirty="0">
                <a:solidFill>
                  <a:srgbClr val="FF0000"/>
                </a:solidFill>
                <a:latin typeface="Century Gothic"/>
                <a:cs typeface="Century Gothic"/>
              </a:endParaRPr>
            </a:p>
          </p:txBody>
        </p:sp>
      </p:grpSp>
      <p:pic>
        <p:nvPicPr>
          <p:cNvPr id="9" name="Image 8" descr="Optimal_Network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881" y="3304170"/>
            <a:ext cx="6761239" cy="310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14596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0" y="17463"/>
            <a:ext cx="9144000" cy="8207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b="1" dirty="0" smtClean="0">
                <a:ea typeface="+mj-ea"/>
                <a:cs typeface="+mj-cs"/>
              </a:rPr>
              <a:t>Dans l’espace : </a:t>
            </a:r>
            <a:r>
              <a:rPr lang="fr-FR" b="1" dirty="0" err="1" smtClean="0">
                <a:ea typeface="+mj-ea"/>
                <a:cs typeface="+mj-cs"/>
              </a:rPr>
              <a:t>eLISA</a:t>
            </a:r>
            <a:r>
              <a:rPr lang="fr-FR" b="1" dirty="0" smtClean="0">
                <a:ea typeface="+mj-ea"/>
                <a:cs typeface="+mj-cs"/>
              </a:rPr>
              <a:t> (ESA)</a:t>
            </a:r>
            <a:br>
              <a:rPr lang="fr-FR" b="1" dirty="0" smtClean="0">
                <a:ea typeface="+mj-ea"/>
                <a:cs typeface="+mj-cs"/>
              </a:rPr>
            </a:br>
            <a:r>
              <a:rPr lang="fr-FR" sz="2400" i="1" dirty="0" err="1" smtClean="0">
                <a:cs typeface="+mj-cs"/>
              </a:rPr>
              <a:t>evolved</a:t>
            </a:r>
            <a:r>
              <a:rPr lang="fr-FR" sz="2400" i="1" dirty="0" smtClean="0">
                <a:cs typeface="+mj-cs"/>
              </a:rPr>
              <a:t> Laser </a:t>
            </a:r>
            <a:r>
              <a:rPr lang="fr-FR" sz="2400" i="1" dirty="0" err="1" smtClean="0">
                <a:cs typeface="+mj-cs"/>
              </a:rPr>
              <a:t>Interferometer</a:t>
            </a:r>
            <a:r>
              <a:rPr lang="fr-FR" sz="2400" i="1" dirty="0" smtClean="0">
                <a:cs typeface="+mj-cs"/>
              </a:rPr>
              <a:t> </a:t>
            </a:r>
            <a:r>
              <a:rPr lang="fr-FR" sz="2400" i="1" dirty="0" err="1" smtClean="0">
                <a:cs typeface="+mj-cs"/>
              </a:rPr>
              <a:t>Space</a:t>
            </a:r>
            <a:r>
              <a:rPr lang="fr-FR" sz="2400" i="1" dirty="0" smtClean="0">
                <a:cs typeface="+mj-cs"/>
              </a:rPr>
              <a:t> </a:t>
            </a:r>
            <a:r>
              <a:rPr lang="fr-FR" sz="2400" i="1" dirty="0" err="1" smtClean="0">
                <a:cs typeface="+mj-cs"/>
              </a:rPr>
              <a:t>Antenna</a:t>
            </a:r>
            <a:endParaRPr lang="fr-FR" sz="2200" b="1" i="1" dirty="0" smtClean="0">
              <a:cs typeface="+mj-cs"/>
            </a:endParaRPr>
          </a:p>
        </p:txBody>
      </p:sp>
      <p:pic>
        <p:nvPicPr>
          <p:cNvPr id="3" name="Image 2" descr="LISA_GW+_effec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870" y="1160883"/>
            <a:ext cx="3780587" cy="2554851"/>
          </a:xfrm>
          <a:prstGeom prst="rect">
            <a:avLst/>
          </a:prstGeom>
        </p:spPr>
      </p:pic>
      <p:pic>
        <p:nvPicPr>
          <p:cNvPr id="5" name="Image 4" descr="LISA_moti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03" y="838200"/>
            <a:ext cx="4253740" cy="287459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47953" y="3896229"/>
            <a:ext cx="8803394" cy="2708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fr-FR" sz="1700" dirty="0" smtClean="0">
                <a:solidFill>
                  <a:srgbClr val="FFFFFF"/>
                </a:solidFill>
                <a:latin typeface="Century Gothic"/>
                <a:cs typeface="Century Gothic"/>
              </a:rPr>
              <a:t> 3 satellites à 50 millions de km de la Terre, triangle de 1 million de km de côté</a:t>
            </a:r>
          </a:p>
          <a:p>
            <a:pPr marL="285750" indent="-285750" algn="just">
              <a:buFont typeface="Arial"/>
              <a:buChar char="•"/>
            </a:pPr>
            <a:endParaRPr lang="fr-FR" sz="1700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85750" indent="-285750" algn="just">
              <a:buFont typeface="Arial"/>
              <a:buChar char="•"/>
            </a:pPr>
            <a:r>
              <a:rPr lang="fr-FR" sz="1700" dirty="0" smtClean="0">
                <a:solidFill>
                  <a:srgbClr val="FFFFFF"/>
                </a:solidFill>
                <a:latin typeface="Century Gothic"/>
                <a:cs typeface="Century Gothic"/>
              </a:rPr>
              <a:t> Sensibilité équivalente à LIGO &amp; VIRGO, mais gamme 0,1 </a:t>
            </a:r>
            <a:r>
              <a:rPr lang="fr-FR" sz="1700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mHz</a:t>
            </a:r>
            <a:r>
              <a:rPr lang="fr-FR" sz="1700" dirty="0" smtClean="0">
                <a:solidFill>
                  <a:srgbClr val="FFFFFF"/>
                </a:solidFill>
                <a:latin typeface="Century Gothic"/>
                <a:cs typeface="Century Gothic"/>
              </a:rPr>
              <a:t> à 1Hz</a:t>
            </a:r>
          </a:p>
          <a:p>
            <a:pPr marL="285750" indent="-285750" algn="just">
              <a:buFont typeface="Arial"/>
              <a:buChar char="•"/>
            </a:pPr>
            <a:endParaRPr lang="fr-FR" sz="1700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85750" indent="-285750" algn="just">
              <a:buFont typeface="Arial"/>
              <a:buChar char="•"/>
            </a:pPr>
            <a:r>
              <a:rPr lang="fr-FR" sz="1700" dirty="0" smtClean="0">
                <a:solidFill>
                  <a:srgbClr val="FFFFFF"/>
                </a:solidFill>
                <a:latin typeface="Century Gothic"/>
                <a:cs typeface="Century Gothic"/>
              </a:rPr>
              <a:t>Accès à d’autres types de phénomènes astrophysiques (trous noirs </a:t>
            </a:r>
            <a:r>
              <a:rPr lang="fr-FR" sz="1700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supermassifs</a:t>
            </a:r>
            <a:r>
              <a:rPr lang="fr-FR" sz="1700" dirty="0" smtClean="0">
                <a:solidFill>
                  <a:srgbClr val="FFFFFF"/>
                </a:solidFill>
                <a:latin typeface="Century Gothic"/>
                <a:cs typeface="Century Gothic"/>
              </a:rPr>
              <a:t>)</a:t>
            </a:r>
          </a:p>
          <a:p>
            <a:pPr marL="285750" indent="-285750" algn="just">
              <a:buFont typeface="Arial"/>
              <a:buChar char="•"/>
            </a:pPr>
            <a:endParaRPr lang="fr-FR" sz="1700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85750" indent="-285750" algn="just">
              <a:buFont typeface="Arial"/>
              <a:buChar char="•"/>
            </a:pPr>
            <a:r>
              <a:rPr lang="fr-FR" sz="1700" dirty="0" smtClean="0">
                <a:solidFill>
                  <a:srgbClr val="FFFFFF"/>
                </a:solidFill>
                <a:latin typeface="Century Gothic"/>
                <a:cs typeface="Century Gothic"/>
              </a:rPr>
              <a:t>Lancement 2034</a:t>
            </a:r>
          </a:p>
          <a:p>
            <a:pPr marL="285750" indent="-285750" algn="just">
              <a:buFont typeface="Arial"/>
              <a:buChar char="•"/>
            </a:pPr>
            <a:endParaRPr lang="fr-FR" sz="1700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85750" indent="-285750" algn="just">
              <a:buFont typeface="Arial"/>
              <a:buChar char="•"/>
            </a:pPr>
            <a:r>
              <a:rPr lang="fr-FR" sz="1700" dirty="0" smtClean="0">
                <a:solidFill>
                  <a:srgbClr val="FFFFFF"/>
                </a:solidFill>
                <a:latin typeface="Century Gothic"/>
                <a:cs typeface="Century Gothic"/>
              </a:rPr>
              <a:t>Actuellement : démonstrateur LISA </a:t>
            </a:r>
            <a:r>
              <a:rPr lang="fr-FR" sz="1700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Pathfinder</a:t>
            </a:r>
            <a:endParaRPr lang="fr-FR" sz="17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2687" y="5498627"/>
            <a:ext cx="1553540" cy="1165155"/>
          </a:xfrm>
          <a:prstGeom prst="rect">
            <a:avLst/>
          </a:prstGeom>
        </p:spPr>
      </p:pic>
      <p:pic>
        <p:nvPicPr>
          <p:cNvPr id="2" name="Image 1" descr="Logo_ES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198" y="5498627"/>
            <a:ext cx="1356385" cy="54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24278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0" y="17463"/>
            <a:ext cx="9144000" cy="8207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b="1" dirty="0" smtClean="0">
                <a:ea typeface="+mj-ea"/>
                <a:cs typeface="+mj-cs"/>
              </a:rPr>
              <a:t>Pour en savoir plus</a:t>
            </a:r>
            <a:endParaRPr lang="fr-FR" sz="2200" b="1" dirty="0" smtClean="0">
              <a:ea typeface="+mj-ea"/>
              <a:cs typeface="+mj-cs"/>
            </a:endParaRPr>
          </a:p>
        </p:txBody>
      </p:sp>
      <p:pic>
        <p:nvPicPr>
          <p:cNvPr id="2" name="Image 1" descr="Capture d’écran 2016-03-27 à 10.50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82" y="949434"/>
            <a:ext cx="8527516" cy="82765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83582" y="1861946"/>
            <a:ext cx="3480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Century Gothic"/>
                <a:cs typeface="Century Gothic"/>
              </a:rPr>
              <a:t>https</a:t>
            </a:r>
            <a:r>
              <a:rPr lang="fr-FR" dirty="0">
                <a:solidFill>
                  <a:srgbClr val="FFFFFF"/>
                </a:solidFill>
                <a:latin typeface="Century Gothic"/>
                <a:cs typeface="Century Gothic"/>
              </a:rPr>
              <a:t>://</a:t>
            </a:r>
            <a:r>
              <a:rPr lang="fr-FR" dirty="0" err="1">
                <a:solidFill>
                  <a:srgbClr val="FFFFFF"/>
                </a:solidFill>
                <a:latin typeface="Century Gothic"/>
                <a:cs typeface="Century Gothic"/>
              </a:rPr>
              <a:t>www.ligo.caltech.edu</a:t>
            </a:r>
            <a:endParaRPr lang="fr-FR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pic>
        <p:nvPicPr>
          <p:cNvPr id="5" name="Image 4" descr="Capture d’écran 2016-03-27 à 10.54.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82" y="2516823"/>
            <a:ext cx="8527516" cy="71497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83582" y="3318097"/>
            <a:ext cx="45633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FF"/>
                </a:solidFill>
                <a:latin typeface="Century Gothic"/>
                <a:cs typeface="Century Gothic"/>
              </a:rPr>
              <a:t>https</a:t>
            </a:r>
            <a:r>
              <a:rPr lang="fr-FR" dirty="0">
                <a:solidFill>
                  <a:srgbClr val="FFFFFF"/>
                </a:solidFill>
                <a:latin typeface="Century Gothic"/>
                <a:cs typeface="Century Gothic"/>
              </a:rPr>
              <a:t>://</a:t>
            </a:r>
            <a:r>
              <a:rPr lang="fr-FR" dirty="0" err="1">
                <a:solidFill>
                  <a:srgbClr val="FFFFFF"/>
                </a:solidFill>
                <a:latin typeface="Century Gothic"/>
                <a:cs typeface="Century Gothic"/>
              </a:rPr>
              <a:t>losc.ligo.org</a:t>
            </a:r>
            <a:r>
              <a:rPr lang="fr-FR" dirty="0">
                <a:solidFill>
                  <a:srgbClr val="FFFFFF"/>
                </a:solidFill>
                <a:latin typeface="Century Gothic"/>
                <a:cs typeface="Century Gothic"/>
              </a:rPr>
              <a:t>/</a:t>
            </a:r>
            <a:r>
              <a:rPr lang="fr-FR" dirty="0" err="1">
                <a:solidFill>
                  <a:srgbClr val="FFFFFF"/>
                </a:solidFill>
                <a:latin typeface="Century Gothic"/>
                <a:cs typeface="Century Gothic"/>
              </a:rPr>
              <a:t>events</a:t>
            </a:r>
            <a:r>
              <a:rPr lang="fr-FR" dirty="0">
                <a:solidFill>
                  <a:srgbClr val="FFFFFF"/>
                </a:solidFill>
                <a:latin typeface="Century Gothic"/>
                <a:cs typeface="Century Gothic"/>
              </a:rPr>
              <a:t>/GW150914</a:t>
            </a:r>
            <a:r>
              <a:rPr lang="fr-FR" dirty="0" smtClean="0">
                <a:solidFill>
                  <a:srgbClr val="FFFFFF"/>
                </a:solidFill>
                <a:latin typeface="Century Gothic"/>
                <a:cs typeface="Century Gothic"/>
              </a:rPr>
              <a:t>/</a:t>
            </a:r>
          </a:p>
          <a:p>
            <a:endParaRPr lang="fr-FR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r>
              <a:rPr lang="fr-FR" dirty="0" smtClean="0">
                <a:solidFill>
                  <a:srgbClr val="FFFFFF"/>
                </a:solidFill>
                <a:latin typeface="Century Gothic"/>
                <a:cs typeface="Century Gothic"/>
              </a:rPr>
              <a:t>Données à télécharger !</a:t>
            </a:r>
            <a:endParaRPr lang="fr-FR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582" y="4389948"/>
            <a:ext cx="8527516" cy="159890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83582" y="6183338"/>
            <a:ext cx="2994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Century Gothic"/>
                <a:cs typeface="Century Gothic"/>
              </a:rPr>
              <a:t>http://</a:t>
            </a:r>
            <a:r>
              <a:rPr lang="fr-FR" dirty="0" err="1">
                <a:solidFill>
                  <a:srgbClr val="FFFFFF"/>
                </a:solidFill>
                <a:latin typeface="Century Gothic"/>
                <a:cs typeface="Century Gothic"/>
              </a:rPr>
              <a:t>public.virgo-gw.eu</a:t>
            </a:r>
            <a:endParaRPr lang="fr-FR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63122916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G_2464_r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6" name="Connecteur droit avec flèche 5"/>
          <p:cNvCxnSpPr/>
          <p:nvPr/>
        </p:nvCxnSpPr>
        <p:spPr>
          <a:xfrm>
            <a:off x="3958167" y="2539999"/>
            <a:ext cx="2801055" cy="7055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>
            <a:off x="1121833" y="2547056"/>
            <a:ext cx="2391834" cy="564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3563056" y="2603501"/>
            <a:ext cx="0" cy="29633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 flipV="1">
            <a:off x="3891846" y="2540002"/>
            <a:ext cx="2791179" cy="7055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V="1">
            <a:off x="3563059" y="2596444"/>
            <a:ext cx="0" cy="29633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V="1">
            <a:off x="3870678" y="730958"/>
            <a:ext cx="0" cy="17455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Image 24" descr="IMG_2467_re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8" t="28572" r="28395" b="23361"/>
          <a:stretch/>
        </p:blipFill>
        <p:spPr>
          <a:xfrm>
            <a:off x="5700889" y="148167"/>
            <a:ext cx="2222500" cy="2017890"/>
          </a:xfrm>
          <a:prstGeom prst="rect">
            <a:avLst/>
          </a:prstGeom>
          <a:ln w="28575" cmpd="sng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02711820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0" y="17463"/>
            <a:ext cx="9144000" cy="7826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b="1" dirty="0" smtClean="0">
                <a:ea typeface="+mj-ea"/>
                <a:cs typeface="+mj-cs"/>
              </a:rPr>
              <a:t>Principes de base</a:t>
            </a:r>
            <a:endParaRPr lang="fr-FR" sz="2200" b="1" dirty="0" smtClean="0">
              <a:ea typeface="+mj-ea"/>
              <a:cs typeface="+mj-cs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6200" y="6515100"/>
            <a:ext cx="84285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Century Gothic"/>
                <a:cs typeface="Century Gothic"/>
              </a:rPr>
              <a:t>Source </a:t>
            </a:r>
            <a:r>
              <a:rPr lang="fr-FR" sz="1200" dirty="0" smtClean="0">
                <a:latin typeface="Century Gothic"/>
                <a:cs typeface="Century Gothic"/>
              </a:rPr>
              <a:t>: Jacques Charrier,  </a:t>
            </a:r>
            <a:r>
              <a:rPr lang="fr-FR" sz="1200" dirty="0">
                <a:latin typeface="Century Gothic"/>
                <a:cs typeface="Century Gothic"/>
              </a:rPr>
              <a:t>http://</a:t>
            </a:r>
            <a:r>
              <a:rPr lang="fr-FR" sz="1200" dirty="0" err="1">
                <a:latin typeface="Century Gothic"/>
                <a:cs typeface="Century Gothic"/>
              </a:rPr>
              <a:t>www.sciences.univ-nantes.fr</a:t>
            </a:r>
            <a:r>
              <a:rPr lang="fr-FR" sz="1200" dirty="0">
                <a:latin typeface="Century Gothic"/>
                <a:cs typeface="Century Gothic"/>
              </a:rPr>
              <a:t>/sites/</a:t>
            </a:r>
            <a:r>
              <a:rPr lang="fr-FR" sz="1200" dirty="0" err="1">
                <a:latin typeface="Century Gothic"/>
                <a:cs typeface="Century Gothic"/>
              </a:rPr>
              <a:t>jacques_charrier</a:t>
            </a:r>
            <a:r>
              <a:rPr lang="fr-FR" sz="1200" dirty="0">
                <a:latin typeface="Century Gothic"/>
                <a:cs typeface="Century Gothic"/>
              </a:rPr>
              <a:t>/</a:t>
            </a:r>
            <a:r>
              <a:rPr lang="fr-FR" sz="1200" dirty="0" err="1">
                <a:latin typeface="Century Gothic"/>
                <a:cs typeface="Century Gothic"/>
              </a:rPr>
              <a:t>tp</a:t>
            </a:r>
            <a:r>
              <a:rPr lang="fr-FR" sz="1200" dirty="0">
                <a:latin typeface="Century Gothic"/>
                <a:cs typeface="Century Gothic"/>
              </a:rPr>
              <a:t>/</a:t>
            </a:r>
            <a:r>
              <a:rPr lang="fr-FR" sz="1200" dirty="0" err="1">
                <a:latin typeface="Century Gothic"/>
                <a:cs typeface="Century Gothic"/>
              </a:rPr>
              <a:t>michelson</a:t>
            </a:r>
            <a:r>
              <a:rPr lang="fr-FR" sz="1200" dirty="0">
                <a:latin typeface="Century Gothic"/>
                <a:cs typeface="Century Gothic"/>
              </a:rPr>
              <a:t>/</a:t>
            </a:r>
            <a:r>
              <a:rPr lang="fr-FR" sz="1200" dirty="0" err="1">
                <a:latin typeface="Century Gothic"/>
                <a:cs typeface="Century Gothic"/>
              </a:rPr>
              <a:t>michp.html</a:t>
            </a:r>
            <a:endParaRPr lang="fr-FR" sz="1200" dirty="0">
              <a:latin typeface="Century Gothic"/>
              <a:cs typeface="Century Gothic"/>
            </a:endParaRPr>
          </a:p>
        </p:txBody>
      </p:sp>
      <p:grpSp>
        <p:nvGrpSpPr>
          <p:cNvPr id="24" name="Grouper 23"/>
          <p:cNvGrpSpPr/>
          <p:nvPr/>
        </p:nvGrpSpPr>
        <p:grpSpPr>
          <a:xfrm>
            <a:off x="596900" y="679450"/>
            <a:ext cx="3327400" cy="3269793"/>
            <a:chOff x="596900" y="679450"/>
            <a:chExt cx="3327400" cy="3269793"/>
          </a:xfrm>
        </p:grpSpPr>
        <p:grpSp>
          <p:nvGrpSpPr>
            <p:cNvPr id="11" name="Grouper 10"/>
            <p:cNvGrpSpPr/>
            <p:nvPr/>
          </p:nvGrpSpPr>
          <p:grpSpPr>
            <a:xfrm>
              <a:off x="596900" y="679450"/>
              <a:ext cx="3327400" cy="3269793"/>
              <a:chOff x="596900" y="679450"/>
              <a:chExt cx="3327400" cy="3269793"/>
            </a:xfrm>
          </p:grpSpPr>
          <p:grpSp>
            <p:nvGrpSpPr>
              <p:cNvPr id="14" name="Grouper 13"/>
              <p:cNvGrpSpPr/>
              <p:nvPr/>
            </p:nvGrpSpPr>
            <p:grpSpPr>
              <a:xfrm>
                <a:off x="596900" y="679450"/>
                <a:ext cx="3327400" cy="3269793"/>
                <a:chOff x="596900" y="793750"/>
                <a:chExt cx="3327400" cy="3269793"/>
              </a:xfrm>
            </p:grpSpPr>
            <p:grpSp>
              <p:nvGrpSpPr>
                <p:cNvPr id="9" name="Grouper 8"/>
                <p:cNvGrpSpPr/>
                <p:nvPr/>
              </p:nvGrpSpPr>
              <p:grpSpPr>
                <a:xfrm>
                  <a:off x="596900" y="793750"/>
                  <a:ext cx="3327400" cy="2628900"/>
                  <a:chOff x="596900" y="793750"/>
                  <a:chExt cx="3327400" cy="2628900"/>
                </a:xfrm>
              </p:grpSpPr>
              <p:pic>
                <p:nvPicPr>
                  <p:cNvPr id="2" name="Image 1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596900" y="793750"/>
                    <a:ext cx="3327400" cy="2628900"/>
                  </a:xfrm>
                  <a:prstGeom prst="rect">
                    <a:avLst/>
                  </a:prstGeom>
                </p:spPr>
              </p:pic>
              <p:sp>
                <p:nvSpPr>
                  <p:cNvPr id="6" name="Rectangle 5"/>
                  <p:cNvSpPr/>
                  <p:nvPr/>
                </p:nvSpPr>
                <p:spPr>
                  <a:xfrm>
                    <a:off x="1181100" y="3111500"/>
                    <a:ext cx="762000" cy="29845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12" name="ZoneTexte 11"/>
                <p:cNvSpPr txBox="1"/>
                <p:nvPr/>
              </p:nvSpPr>
              <p:spPr>
                <a:xfrm>
                  <a:off x="1082375" y="3540323"/>
                  <a:ext cx="245911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indent="-342900" algn="ctr">
                    <a:buAutoNum type="alphaUcPeriod"/>
                  </a:pPr>
                  <a:r>
                    <a:rPr lang="fr-FR" sz="1400" b="1" i="1" dirty="0" smtClean="0">
                      <a:latin typeface="Century Gothic"/>
                      <a:cs typeface="Century Gothic"/>
                    </a:rPr>
                    <a:t>La lame séparatrice</a:t>
                  </a:r>
                </a:p>
                <a:p>
                  <a:pPr algn="ctr"/>
                  <a:r>
                    <a:rPr lang="fr-FR" sz="1400" dirty="0" smtClean="0">
                      <a:latin typeface="Century Gothic"/>
                      <a:cs typeface="Century Gothic"/>
                    </a:rPr>
                    <a:t>(1) Traverse 3 fois, (2) 1 fois</a:t>
                  </a:r>
                  <a:endParaRPr lang="fr-FR" sz="1400" dirty="0">
                    <a:latin typeface="Century Gothic"/>
                    <a:cs typeface="Century Gothic"/>
                  </a:endParaRPr>
                </a:p>
              </p:txBody>
            </p:sp>
          </p:grpSp>
          <p:grpSp>
            <p:nvGrpSpPr>
              <p:cNvPr id="25" name="Grouper 24"/>
              <p:cNvGrpSpPr/>
              <p:nvPr/>
            </p:nvGrpSpPr>
            <p:grpSpPr>
              <a:xfrm>
                <a:off x="2126406" y="1934968"/>
                <a:ext cx="1465027" cy="1387278"/>
                <a:chOff x="2126406" y="1934968"/>
                <a:chExt cx="1465027" cy="1387278"/>
              </a:xfrm>
            </p:grpSpPr>
            <p:sp>
              <p:nvSpPr>
                <p:cNvPr id="5" name="ZoneTexte 4"/>
                <p:cNvSpPr txBox="1"/>
                <p:nvPr/>
              </p:nvSpPr>
              <p:spPr>
                <a:xfrm>
                  <a:off x="2126406" y="2952914"/>
                  <a:ext cx="1465027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smtClean="0">
                      <a:solidFill>
                        <a:srgbClr val="FF0000"/>
                      </a:solidFill>
                      <a:latin typeface="Century Gothic"/>
                      <a:cs typeface="Century Gothic"/>
                    </a:rPr>
                    <a:t> * </a:t>
                  </a:r>
                  <a:r>
                    <a:rPr lang="fr-FR" sz="1400" dirty="0" smtClean="0">
                      <a:latin typeface="Century Gothic"/>
                      <a:cs typeface="Century Gothic"/>
                    </a:rPr>
                    <a:t>Source         </a:t>
                  </a:r>
                  <a:endParaRPr lang="fr-FR" sz="1400" dirty="0">
                    <a:latin typeface="Century Gothic"/>
                    <a:cs typeface="Century Gothic"/>
                  </a:endParaRPr>
                </a:p>
              </p:txBody>
            </p:sp>
            <p:cxnSp>
              <p:nvCxnSpPr>
                <p:cNvPr id="18" name="Connecteur droit 17"/>
                <p:cNvCxnSpPr/>
                <p:nvPr/>
              </p:nvCxnSpPr>
              <p:spPr>
                <a:xfrm>
                  <a:off x="2327141" y="1934968"/>
                  <a:ext cx="0" cy="1117096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23" name="Image 22" descr="images.jpe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1489" y="1657837"/>
              <a:ext cx="342972" cy="433228"/>
            </a:xfrm>
            <a:prstGeom prst="rect">
              <a:avLst/>
            </a:prstGeom>
          </p:spPr>
        </p:pic>
      </p:grpSp>
      <p:grpSp>
        <p:nvGrpSpPr>
          <p:cNvPr id="30" name="Grouper 29"/>
          <p:cNvGrpSpPr/>
          <p:nvPr/>
        </p:nvGrpSpPr>
        <p:grpSpPr>
          <a:xfrm>
            <a:off x="5232400" y="679450"/>
            <a:ext cx="3429000" cy="3054350"/>
            <a:chOff x="5232400" y="679450"/>
            <a:chExt cx="3429000" cy="3054350"/>
          </a:xfrm>
        </p:grpSpPr>
        <p:grpSp>
          <p:nvGrpSpPr>
            <p:cNvPr id="17" name="Grouper 16"/>
            <p:cNvGrpSpPr/>
            <p:nvPr/>
          </p:nvGrpSpPr>
          <p:grpSpPr>
            <a:xfrm>
              <a:off x="5232400" y="679450"/>
              <a:ext cx="3429000" cy="3054350"/>
              <a:chOff x="5232400" y="679450"/>
              <a:chExt cx="3429000" cy="3054350"/>
            </a:xfrm>
          </p:grpSpPr>
          <p:grpSp>
            <p:nvGrpSpPr>
              <p:cNvPr id="15" name="Grouper 14"/>
              <p:cNvGrpSpPr/>
              <p:nvPr/>
            </p:nvGrpSpPr>
            <p:grpSpPr>
              <a:xfrm>
                <a:off x="5232400" y="679450"/>
                <a:ext cx="3429000" cy="3054350"/>
                <a:chOff x="5232400" y="793750"/>
                <a:chExt cx="3429000" cy="3054350"/>
              </a:xfrm>
            </p:grpSpPr>
            <p:grpSp>
              <p:nvGrpSpPr>
                <p:cNvPr id="10" name="Grouper 9"/>
                <p:cNvGrpSpPr/>
                <p:nvPr/>
              </p:nvGrpSpPr>
              <p:grpSpPr>
                <a:xfrm>
                  <a:off x="5232400" y="793750"/>
                  <a:ext cx="3429000" cy="2616200"/>
                  <a:chOff x="5232400" y="793750"/>
                  <a:chExt cx="3429000" cy="2616200"/>
                </a:xfrm>
              </p:grpSpPr>
              <p:pic>
                <p:nvPicPr>
                  <p:cNvPr id="3" name="Image 2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5232400" y="793750"/>
                    <a:ext cx="3429000" cy="2616200"/>
                  </a:xfrm>
                  <a:prstGeom prst="rect">
                    <a:avLst/>
                  </a:prstGeom>
                </p:spPr>
              </p:pic>
              <p:sp>
                <p:nvSpPr>
                  <p:cNvPr id="7" name="Rectangle 6"/>
                  <p:cNvSpPr/>
                  <p:nvPr/>
                </p:nvSpPr>
                <p:spPr>
                  <a:xfrm>
                    <a:off x="5880100" y="3105150"/>
                    <a:ext cx="762000" cy="29845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13" name="ZoneTexte 12"/>
                <p:cNvSpPr txBox="1"/>
                <p:nvPr/>
              </p:nvSpPr>
              <p:spPr>
                <a:xfrm>
                  <a:off x="5664200" y="3540323"/>
                  <a:ext cx="251940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b="1" i="1" dirty="0" smtClean="0">
                      <a:latin typeface="Century Gothic"/>
                      <a:cs typeface="Century Gothic"/>
                    </a:rPr>
                    <a:t>B. La lame compensatrice</a:t>
                  </a:r>
                  <a:endParaRPr lang="fr-FR" sz="1400" b="1" i="1" dirty="0">
                    <a:latin typeface="Century Gothic"/>
                    <a:cs typeface="Century Gothic"/>
                  </a:endParaRPr>
                </a:p>
              </p:txBody>
            </p:sp>
          </p:grpSp>
          <p:grpSp>
            <p:nvGrpSpPr>
              <p:cNvPr id="26" name="Grouper 25"/>
              <p:cNvGrpSpPr/>
              <p:nvPr/>
            </p:nvGrpSpPr>
            <p:grpSpPr>
              <a:xfrm>
                <a:off x="6725224" y="2234190"/>
                <a:ext cx="1465027" cy="1088056"/>
                <a:chOff x="2126406" y="2234190"/>
                <a:chExt cx="1465027" cy="1088056"/>
              </a:xfrm>
            </p:grpSpPr>
            <p:sp>
              <p:nvSpPr>
                <p:cNvPr id="27" name="ZoneTexte 26"/>
                <p:cNvSpPr txBox="1"/>
                <p:nvPr/>
              </p:nvSpPr>
              <p:spPr>
                <a:xfrm>
                  <a:off x="2126406" y="2952914"/>
                  <a:ext cx="1465027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smtClean="0">
                      <a:solidFill>
                        <a:srgbClr val="FF0000"/>
                      </a:solidFill>
                      <a:latin typeface="Century Gothic"/>
                      <a:cs typeface="Century Gothic"/>
                    </a:rPr>
                    <a:t> * </a:t>
                  </a:r>
                  <a:r>
                    <a:rPr lang="fr-FR" sz="1400" dirty="0" smtClean="0">
                      <a:latin typeface="Century Gothic"/>
                      <a:cs typeface="Century Gothic"/>
                    </a:rPr>
                    <a:t>Source         </a:t>
                  </a:r>
                  <a:endParaRPr lang="fr-FR" sz="1400" dirty="0">
                    <a:latin typeface="Century Gothic"/>
                    <a:cs typeface="Century Gothic"/>
                  </a:endParaRPr>
                </a:p>
              </p:txBody>
            </p:sp>
            <p:cxnSp>
              <p:nvCxnSpPr>
                <p:cNvPr id="28" name="Connecteur droit 27"/>
                <p:cNvCxnSpPr/>
                <p:nvPr/>
              </p:nvCxnSpPr>
              <p:spPr>
                <a:xfrm>
                  <a:off x="2327141" y="2234190"/>
                  <a:ext cx="0" cy="817874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29" name="Image 28" descr="images.jpe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3602" y="1657837"/>
              <a:ext cx="342972" cy="433228"/>
            </a:xfrm>
            <a:prstGeom prst="rect">
              <a:avLst/>
            </a:prstGeom>
          </p:spPr>
        </p:pic>
      </p:grpSp>
      <p:grpSp>
        <p:nvGrpSpPr>
          <p:cNvPr id="33" name="Grouper 32"/>
          <p:cNvGrpSpPr/>
          <p:nvPr/>
        </p:nvGrpSpPr>
        <p:grpSpPr>
          <a:xfrm>
            <a:off x="427509" y="4070350"/>
            <a:ext cx="8077200" cy="2317750"/>
            <a:chOff x="427509" y="4070350"/>
            <a:chExt cx="8077200" cy="2317750"/>
          </a:xfrm>
        </p:grpSpPr>
        <p:grpSp>
          <p:nvGrpSpPr>
            <p:cNvPr id="22" name="Grouper 21"/>
            <p:cNvGrpSpPr/>
            <p:nvPr/>
          </p:nvGrpSpPr>
          <p:grpSpPr>
            <a:xfrm>
              <a:off x="427509" y="4070350"/>
              <a:ext cx="8077200" cy="2317750"/>
              <a:chOff x="427509" y="4070350"/>
              <a:chExt cx="8077200" cy="2317750"/>
            </a:xfrm>
          </p:grpSpPr>
          <p:grpSp>
            <p:nvGrpSpPr>
              <p:cNvPr id="21" name="Grouper 20"/>
              <p:cNvGrpSpPr/>
              <p:nvPr/>
            </p:nvGrpSpPr>
            <p:grpSpPr>
              <a:xfrm>
                <a:off x="427509" y="4070350"/>
                <a:ext cx="8077200" cy="1854200"/>
                <a:chOff x="427509" y="4070350"/>
                <a:chExt cx="8077200" cy="1854200"/>
              </a:xfrm>
            </p:grpSpPr>
            <p:pic>
              <p:nvPicPr>
                <p:cNvPr id="20" name="Image 19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27509" y="4070350"/>
                  <a:ext cx="8077200" cy="1854200"/>
                </a:xfrm>
                <a:prstGeom prst="rect">
                  <a:avLst/>
                </a:prstGeom>
              </p:spPr>
            </p:pic>
            <p:sp>
              <p:nvSpPr>
                <p:cNvPr id="8" name="Rectangle 7"/>
                <p:cNvSpPr/>
                <p:nvPr/>
              </p:nvSpPr>
              <p:spPr>
                <a:xfrm>
                  <a:off x="1828800" y="5626100"/>
                  <a:ext cx="762000" cy="2984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6" name="ZoneTexte 15"/>
              <p:cNvSpPr txBox="1"/>
              <p:nvPr/>
            </p:nvSpPr>
            <p:spPr>
              <a:xfrm>
                <a:off x="2246088" y="6080323"/>
                <a:ext cx="426754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i="1" dirty="0" smtClean="0">
                    <a:latin typeface="Century Gothic"/>
                    <a:cs typeface="Century Gothic"/>
                  </a:rPr>
                  <a:t>C. Schéma optique équivalent et interférences</a:t>
                </a:r>
                <a:endParaRPr lang="fr-FR" sz="1400" b="1" i="1" dirty="0"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31" name="ZoneTexte 30"/>
            <p:cNvSpPr txBox="1"/>
            <p:nvPr/>
          </p:nvSpPr>
          <p:spPr>
            <a:xfrm>
              <a:off x="576953" y="4867342"/>
              <a:ext cx="282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*</a:t>
              </a:r>
              <a:endParaRPr lang="fr-FR" dirty="0">
                <a:solidFill>
                  <a:srgbClr val="FF000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1334412" y="4866815"/>
              <a:ext cx="282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*</a:t>
              </a:r>
              <a:endParaRPr lang="fr-FR" dirty="0">
                <a:solidFill>
                  <a:srgbClr val="FF0000"/>
                </a:solidFill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2365973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0" y="17463"/>
            <a:ext cx="9144000" cy="7826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b="1" dirty="0" smtClean="0">
                <a:ea typeface="+mj-ea"/>
                <a:cs typeface="+mj-cs"/>
              </a:rPr>
              <a:t>Franges d’interférence</a:t>
            </a:r>
            <a:endParaRPr lang="fr-FR" sz="2200" b="1" dirty="0" smtClean="0">
              <a:ea typeface="+mj-ea"/>
              <a:cs typeface="+mj-cs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6200" y="6515100"/>
            <a:ext cx="84285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Century Gothic"/>
                <a:cs typeface="Century Gothic"/>
              </a:rPr>
              <a:t>Source </a:t>
            </a:r>
            <a:r>
              <a:rPr lang="fr-FR" sz="1200" dirty="0" smtClean="0">
                <a:latin typeface="Century Gothic"/>
                <a:cs typeface="Century Gothic"/>
              </a:rPr>
              <a:t>: Jacques Charrier,  </a:t>
            </a:r>
            <a:r>
              <a:rPr lang="fr-FR" sz="1200" dirty="0">
                <a:latin typeface="Century Gothic"/>
                <a:cs typeface="Century Gothic"/>
              </a:rPr>
              <a:t>http://</a:t>
            </a:r>
            <a:r>
              <a:rPr lang="fr-FR" sz="1200" dirty="0" err="1">
                <a:latin typeface="Century Gothic"/>
                <a:cs typeface="Century Gothic"/>
              </a:rPr>
              <a:t>www.sciences.univ-nantes.fr</a:t>
            </a:r>
            <a:r>
              <a:rPr lang="fr-FR" sz="1200" dirty="0">
                <a:latin typeface="Century Gothic"/>
                <a:cs typeface="Century Gothic"/>
              </a:rPr>
              <a:t>/sites/</a:t>
            </a:r>
            <a:r>
              <a:rPr lang="fr-FR" sz="1200" dirty="0" err="1">
                <a:latin typeface="Century Gothic"/>
                <a:cs typeface="Century Gothic"/>
              </a:rPr>
              <a:t>jacques_charrier</a:t>
            </a:r>
            <a:r>
              <a:rPr lang="fr-FR" sz="1200" dirty="0">
                <a:latin typeface="Century Gothic"/>
                <a:cs typeface="Century Gothic"/>
              </a:rPr>
              <a:t>/</a:t>
            </a:r>
            <a:r>
              <a:rPr lang="fr-FR" sz="1200" dirty="0" err="1">
                <a:latin typeface="Century Gothic"/>
                <a:cs typeface="Century Gothic"/>
              </a:rPr>
              <a:t>tp</a:t>
            </a:r>
            <a:r>
              <a:rPr lang="fr-FR" sz="1200" dirty="0">
                <a:latin typeface="Century Gothic"/>
                <a:cs typeface="Century Gothic"/>
              </a:rPr>
              <a:t>/</a:t>
            </a:r>
            <a:r>
              <a:rPr lang="fr-FR" sz="1200" dirty="0" err="1">
                <a:latin typeface="Century Gothic"/>
                <a:cs typeface="Century Gothic"/>
              </a:rPr>
              <a:t>michelson</a:t>
            </a:r>
            <a:r>
              <a:rPr lang="fr-FR" sz="1200" dirty="0">
                <a:latin typeface="Century Gothic"/>
                <a:cs typeface="Century Gothic"/>
              </a:rPr>
              <a:t>/</a:t>
            </a:r>
            <a:r>
              <a:rPr lang="fr-FR" sz="1200" dirty="0" err="1">
                <a:latin typeface="Century Gothic"/>
                <a:cs typeface="Century Gothic"/>
              </a:rPr>
              <a:t>michp.html</a:t>
            </a:r>
            <a:endParaRPr lang="fr-FR" sz="1200" dirty="0">
              <a:latin typeface="Century Gothic"/>
              <a:cs typeface="Century Gothic"/>
            </a:endParaRPr>
          </a:p>
        </p:txBody>
      </p:sp>
      <p:grpSp>
        <p:nvGrpSpPr>
          <p:cNvPr id="23" name="Grouper 22"/>
          <p:cNvGrpSpPr/>
          <p:nvPr/>
        </p:nvGrpSpPr>
        <p:grpSpPr>
          <a:xfrm>
            <a:off x="546100" y="4962525"/>
            <a:ext cx="5332413" cy="922338"/>
            <a:chOff x="546100" y="4962525"/>
            <a:chExt cx="5332413" cy="922338"/>
          </a:xfrm>
        </p:grpSpPr>
        <p:sp>
          <p:nvSpPr>
            <p:cNvPr id="20" name="ZoneTexte 19"/>
            <p:cNvSpPr txBox="1"/>
            <p:nvPr/>
          </p:nvSpPr>
          <p:spPr>
            <a:xfrm>
              <a:off x="546100" y="5238234"/>
              <a:ext cx="12693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latin typeface="Century Gothic"/>
                  <a:cs typeface="Century Gothic"/>
                </a:rPr>
                <a:t>Si </a:t>
              </a:r>
              <a:r>
                <a:rPr lang="fr-FR" b="1" i="1" dirty="0" smtClean="0">
                  <a:latin typeface="Century Gothic"/>
                  <a:cs typeface="Century Gothic"/>
                </a:rPr>
                <a:t>D</a:t>
              </a:r>
              <a:r>
                <a:rPr lang="fr-FR" b="1" dirty="0" smtClean="0">
                  <a:latin typeface="Century Gothic"/>
                  <a:cs typeface="Century Gothic"/>
                </a:rPr>
                <a:t> &gt;&gt; </a:t>
              </a:r>
              <a:r>
                <a:rPr lang="fr-FR" b="1" i="1" dirty="0" smtClean="0">
                  <a:latin typeface="Century Gothic"/>
                  <a:cs typeface="Century Gothic"/>
                </a:rPr>
                <a:t>e</a:t>
              </a:r>
              <a:r>
                <a:rPr lang="fr-FR" b="1" dirty="0" smtClean="0">
                  <a:latin typeface="Century Gothic"/>
                  <a:cs typeface="Century Gothic"/>
                </a:rPr>
                <a:t> : </a:t>
              </a:r>
              <a:endParaRPr lang="fr-FR" b="1" dirty="0">
                <a:latin typeface="Century Gothic"/>
                <a:cs typeface="Century Gothic"/>
              </a:endParaRPr>
            </a:p>
          </p:txBody>
        </p:sp>
        <p:graphicFrame>
          <p:nvGraphicFramePr>
            <p:cNvPr id="21" name="Obje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10891732"/>
                </p:ext>
              </p:extLst>
            </p:nvPr>
          </p:nvGraphicFramePr>
          <p:xfrm>
            <a:off x="3733800" y="4962525"/>
            <a:ext cx="2144713" cy="922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3" name="Equation" r:id="rId3" imgW="1092200" imgH="469900" progId="Equation.DSMT4">
                    <p:embed/>
                  </p:oleObj>
                </mc:Choice>
                <mc:Fallback>
                  <p:oleObj name="Equation" r:id="rId3" imgW="1092200" imgH="4699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733800" y="4962525"/>
                          <a:ext cx="2144713" cy="9223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" name="Grouper 8"/>
          <p:cNvGrpSpPr/>
          <p:nvPr/>
        </p:nvGrpSpPr>
        <p:grpSpPr>
          <a:xfrm>
            <a:off x="381000" y="952500"/>
            <a:ext cx="8421324" cy="1805404"/>
            <a:chOff x="381000" y="952500"/>
            <a:chExt cx="8421324" cy="1805404"/>
          </a:xfrm>
        </p:grpSpPr>
        <p:grpSp>
          <p:nvGrpSpPr>
            <p:cNvPr id="6" name="Grouper 5"/>
            <p:cNvGrpSpPr/>
            <p:nvPr/>
          </p:nvGrpSpPr>
          <p:grpSpPr>
            <a:xfrm>
              <a:off x="381000" y="952500"/>
              <a:ext cx="8051800" cy="1778000"/>
              <a:chOff x="546100" y="762000"/>
              <a:chExt cx="8051800" cy="1778000"/>
            </a:xfrm>
          </p:grpSpPr>
          <p:pic>
            <p:nvPicPr>
              <p:cNvPr id="2" name="Image 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6100" y="762000"/>
                <a:ext cx="8051800" cy="1778000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3898900" y="2228850"/>
                <a:ext cx="762000" cy="2984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9" name="Grouper 18"/>
            <p:cNvGrpSpPr/>
            <p:nvPr/>
          </p:nvGrpSpPr>
          <p:grpSpPr>
            <a:xfrm>
              <a:off x="1066800" y="1295400"/>
              <a:ext cx="7735524" cy="1462504"/>
              <a:chOff x="1066800" y="1104900"/>
              <a:chExt cx="7735524" cy="1462504"/>
            </a:xfrm>
          </p:grpSpPr>
          <p:grpSp>
            <p:nvGrpSpPr>
              <p:cNvPr id="12" name="Grouper 11"/>
              <p:cNvGrpSpPr/>
              <p:nvPr/>
            </p:nvGrpSpPr>
            <p:grpSpPr>
              <a:xfrm>
                <a:off x="8521700" y="1104900"/>
                <a:ext cx="280624" cy="558800"/>
                <a:chOff x="8521700" y="1104900"/>
                <a:chExt cx="280624" cy="558800"/>
              </a:xfrm>
            </p:grpSpPr>
            <p:cxnSp>
              <p:nvCxnSpPr>
                <p:cNvPr id="8" name="Connecteur droit avec flèche 7"/>
                <p:cNvCxnSpPr/>
                <p:nvPr/>
              </p:nvCxnSpPr>
              <p:spPr>
                <a:xfrm>
                  <a:off x="8521700" y="1104900"/>
                  <a:ext cx="0" cy="55880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headEnd type="arrow"/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ZoneTexte 10"/>
                <p:cNvSpPr txBox="1"/>
                <p:nvPr/>
              </p:nvSpPr>
              <p:spPr>
                <a:xfrm>
                  <a:off x="8521700" y="1193800"/>
                  <a:ext cx="28062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600" i="1" dirty="0" smtClean="0">
                      <a:solidFill>
                        <a:srgbClr val="FF0000"/>
                      </a:solidFill>
                      <a:latin typeface="Century Gothic"/>
                      <a:cs typeface="Century Gothic"/>
                    </a:rPr>
                    <a:t>r</a:t>
                  </a:r>
                  <a:endParaRPr lang="fr-FR" sz="1600" i="1" dirty="0">
                    <a:solidFill>
                      <a:srgbClr val="FF0000"/>
                    </a:solidFill>
                    <a:latin typeface="Century Gothic"/>
                    <a:cs typeface="Century Gothic"/>
                  </a:endParaRPr>
                </a:p>
              </p:txBody>
            </p:sp>
          </p:grpSp>
          <p:grpSp>
            <p:nvGrpSpPr>
              <p:cNvPr id="18" name="Grouper 17"/>
              <p:cNvGrpSpPr/>
              <p:nvPr/>
            </p:nvGrpSpPr>
            <p:grpSpPr>
              <a:xfrm>
                <a:off x="1066800" y="2197100"/>
                <a:ext cx="6959600" cy="370304"/>
                <a:chOff x="1066800" y="2197100"/>
                <a:chExt cx="6959600" cy="370304"/>
              </a:xfrm>
            </p:grpSpPr>
            <p:cxnSp>
              <p:nvCxnSpPr>
                <p:cNvPr id="15" name="Connecteur droit avec flèche 14"/>
                <p:cNvCxnSpPr/>
                <p:nvPr/>
              </p:nvCxnSpPr>
              <p:spPr>
                <a:xfrm flipV="1">
                  <a:off x="1066800" y="2197100"/>
                  <a:ext cx="6959600" cy="635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headEnd type="arrow"/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ZoneTexte 16"/>
                <p:cNvSpPr txBox="1"/>
                <p:nvPr/>
              </p:nvSpPr>
              <p:spPr>
                <a:xfrm>
                  <a:off x="4355488" y="2228850"/>
                  <a:ext cx="37159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600" i="1" dirty="0" smtClean="0">
                      <a:solidFill>
                        <a:srgbClr val="FF0000"/>
                      </a:solidFill>
                      <a:latin typeface="Century Gothic"/>
                      <a:cs typeface="Century Gothic"/>
                    </a:rPr>
                    <a:t>D</a:t>
                  </a:r>
                  <a:endParaRPr lang="fr-FR" sz="1600" i="1" dirty="0">
                    <a:solidFill>
                      <a:srgbClr val="FF0000"/>
                    </a:solidFill>
                    <a:latin typeface="Century Gothic"/>
                    <a:cs typeface="Century Gothic"/>
                  </a:endParaRPr>
                </a:p>
              </p:txBody>
            </p:sp>
          </p:grpSp>
        </p:grpSp>
        <p:sp>
          <p:nvSpPr>
            <p:cNvPr id="24" name="ZoneTexte 23"/>
            <p:cNvSpPr txBox="1"/>
            <p:nvPr/>
          </p:nvSpPr>
          <p:spPr>
            <a:xfrm>
              <a:off x="526153" y="1751541"/>
              <a:ext cx="282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*</a:t>
              </a:r>
              <a:endParaRPr lang="fr-FR" dirty="0">
                <a:solidFill>
                  <a:srgbClr val="FF000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1290261" y="1751014"/>
              <a:ext cx="282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*</a:t>
              </a:r>
              <a:endParaRPr lang="fr-FR" dirty="0">
                <a:solidFill>
                  <a:srgbClr val="FF0000"/>
                </a:solidFill>
                <a:latin typeface="Century Gothic"/>
                <a:cs typeface="Century Gothic"/>
              </a:endParaRPr>
            </a:p>
          </p:txBody>
        </p:sp>
      </p:grpSp>
      <p:pic>
        <p:nvPicPr>
          <p:cNvPr id="10" name="Image 9" descr="image02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822" y="1022530"/>
            <a:ext cx="827174" cy="1663340"/>
          </a:xfrm>
          <a:prstGeom prst="rect">
            <a:avLst/>
          </a:prstGeom>
        </p:spPr>
      </p:pic>
      <p:grpSp>
        <p:nvGrpSpPr>
          <p:cNvPr id="16" name="Grouper 15"/>
          <p:cNvGrpSpPr/>
          <p:nvPr/>
        </p:nvGrpSpPr>
        <p:grpSpPr>
          <a:xfrm>
            <a:off x="546100" y="3421564"/>
            <a:ext cx="7480300" cy="1397000"/>
            <a:chOff x="546100" y="3421564"/>
            <a:chExt cx="7480300" cy="1397000"/>
          </a:xfrm>
        </p:grpSpPr>
        <p:sp>
          <p:nvSpPr>
            <p:cNvPr id="14" name="ZoneTexte 13"/>
            <p:cNvSpPr txBox="1"/>
            <p:nvPr/>
          </p:nvSpPr>
          <p:spPr>
            <a:xfrm>
              <a:off x="546100" y="3549134"/>
              <a:ext cx="28029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latin typeface="Century Gothic"/>
                  <a:cs typeface="Century Gothic"/>
                </a:rPr>
                <a:t>Différence de marche :</a:t>
              </a:r>
              <a:endParaRPr lang="fr-FR" b="1" dirty="0">
                <a:latin typeface="Century Gothic"/>
                <a:cs typeface="Century Gothic"/>
              </a:endParaRPr>
            </a:p>
          </p:txBody>
        </p:sp>
        <p:graphicFrame>
          <p:nvGraphicFramePr>
            <p:cNvPr id="26" name="Obje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05076602"/>
                </p:ext>
              </p:extLst>
            </p:nvPr>
          </p:nvGraphicFramePr>
          <p:xfrm>
            <a:off x="3735387" y="3421564"/>
            <a:ext cx="4291013" cy="1397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4" name="Equation" r:id="rId7" imgW="2184400" imgH="711200" progId="Equation.DSMT4">
                    <p:embed/>
                  </p:oleObj>
                </mc:Choice>
                <mc:Fallback>
                  <p:oleObj name="Equation" r:id="rId7" imgW="2184400" imgH="711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735387" y="3421564"/>
                          <a:ext cx="4291013" cy="1397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146734083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0" y="17463"/>
            <a:ext cx="9144000" cy="7826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b="1" dirty="0" smtClean="0">
                <a:ea typeface="+mj-ea"/>
                <a:cs typeface="+mj-cs"/>
              </a:rPr>
              <a:t>Franges d’interférence</a:t>
            </a:r>
            <a:endParaRPr lang="fr-FR" sz="2200" b="1" dirty="0" smtClean="0">
              <a:ea typeface="+mj-ea"/>
              <a:cs typeface="+mj-cs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6200" y="6515100"/>
            <a:ext cx="84285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Century Gothic"/>
                <a:cs typeface="Century Gothic"/>
              </a:rPr>
              <a:t>Source </a:t>
            </a:r>
            <a:r>
              <a:rPr lang="fr-FR" sz="1200" dirty="0" smtClean="0">
                <a:latin typeface="Century Gothic"/>
                <a:cs typeface="Century Gothic"/>
              </a:rPr>
              <a:t>: Jacques Charrier,  </a:t>
            </a:r>
            <a:r>
              <a:rPr lang="fr-FR" sz="1200" dirty="0">
                <a:latin typeface="Century Gothic"/>
                <a:cs typeface="Century Gothic"/>
              </a:rPr>
              <a:t>http://</a:t>
            </a:r>
            <a:r>
              <a:rPr lang="fr-FR" sz="1200" dirty="0" err="1">
                <a:latin typeface="Century Gothic"/>
                <a:cs typeface="Century Gothic"/>
              </a:rPr>
              <a:t>www.sciences.univ-nantes.fr</a:t>
            </a:r>
            <a:r>
              <a:rPr lang="fr-FR" sz="1200" dirty="0">
                <a:latin typeface="Century Gothic"/>
                <a:cs typeface="Century Gothic"/>
              </a:rPr>
              <a:t>/sites/</a:t>
            </a:r>
            <a:r>
              <a:rPr lang="fr-FR" sz="1200" dirty="0" err="1">
                <a:latin typeface="Century Gothic"/>
                <a:cs typeface="Century Gothic"/>
              </a:rPr>
              <a:t>jacques_charrier</a:t>
            </a:r>
            <a:r>
              <a:rPr lang="fr-FR" sz="1200" dirty="0">
                <a:latin typeface="Century Gothic"/>
                <a:cs typeface="Century Gothic"/>
              </a:rPr>
              <a:t>/</a:t>
            </a:r>
            <a:r>
              <a:rPr lang="fr-FR" sz="1200" dirty="0" err="1">
                <a:latin typeface="Century Gothic"/>
                <a:cs typeface="Century Gothic"/>
              </a:rPr>
              <a:t>tp</a:t>
            </a:r>
            <a:r>
              <a:rPr lang="fr-FR" sz="1200" dirty="0">
                <a:latin typeface="Century Gothic"/>
                <a:cs typeface="Century Gothic"/>
              </a:rPr>
              <a:t>/</a:t>
            </a:r>
            <a:r>
              <a:rPr lang="fr-FR" sz="1200" dirty="0" err="1">
                <a:latin typeface="Century Gothic"/>
                <a:cs typeface="Century Gothic"/>
              </a:rPr>
              <a:t>michelson</a:t>
            </a:r>
            <a:r>
              <a:rPr lang="fr-FR" sz="1200" dirty="0">
                <a:latin typeface="Century Gothic"/>
                <a:cs typeface="Century Gothic"/>
              </a:rPr>
              <a:t>/</a:t>
            </a:r>
            <a:r>
              <a:rPr lang="fr-FR" sz="1200" dirty="0" err="1">
                <a:latin typeface="Century Gothic"/>
                <a:cs typeface="Century Gothic"/>
              </a:rPr>
              <a:t>michp.html</a:t>
            </a:r>
            <a:endParaRPr lang="fr-FR" sz="1200" dirty="0">
              <a:latin typeface="Century Gothic"/>
              <a:cs typeface="Century Gothic"/>
            </a:endParaRPr>
          </a:p>
        </p:txBody>
      </p:sp>
      <p:grpSp>
        <p:nvGrpSpPr>
          <p:cNvPr id="7" name="Grouper 6"/>
          <p:cNvGrpSpPr/>
          <p:nvPr/>
        </p:nvGrpSpPr>
        <p:grpSpPr>
          <a:xfrm>
            <a:off x="647700" y="946150"/>
            <a:ext cx="7513638" cy="698500"/>
            <a:chOff x="647700" y="946150"/>
            <a:chExt cx="7513638" cy="698500"/>
          </a:xfrm>
        </p:grpSpPr>
        <p:graphicFrame>
          <p:nvGraphicFramePr>
            <p:cNvPr id="24" name="Obje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96587106"/>
                </p:ext>
              </p:extLst>
            </p:nvPr>
          </p:nvGraphicFramePr>
          <p:xfrm>
            <a:off x="4570413" y="946150"/>
            <a:ext cx="3590925" cy="698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24" name="Equation" r:id="rId3" imgW="1828800" imgH="355600" progId="Equation.DSMT4">
                    <p:embed/>
                  </p:oleObj>
                </mc:Choice>
                <mc:Fallback>
                  <p:oleObj name="Equation" r:id="rId3" imgW="1828800" imgH="355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570413" y="946150"/>
                          <a:ext cx="3590925" cy="698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ZoneTexte 24"/>
            <p:cNvSpPr txBox="1"/>
            <p:nvPr/>
          </p:nvSpPr>
          <p:spPr>
            <a:xfrm>
              <a:off x="647700" y="1243052"/>
              <a:ext cx="27881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latin typeface="Century Gothic"/>
                  <a:cs typeface="Century Gothic"/>
                </a:rPr>
                <a:t>Champ résultant en </a:t>
              </a:r>
              <a:r>
                <a:rPr lang="fr-FR" b="1" i="1" dirty="0" smtClean="0">
                  <a:latin typeface="Century Gothic"/>
                  <a:cs typeface="Century Gothic"/>
                </a:rPr>
                <a:t>M</a:t>
              </a:r>
              <a:r>
                <a:rPr lang="fr-FR" b="1" dirty="0" smtClean="0">
                  <a:latin typeface="Century Gothic"/>
                  <a:cs typeface="Century Gothic"/>
                </a:rPr>
                <a:t> :</a:t>
              </a:r>
              <a:endParaRPr lang="fr-FR" b="1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26" name="Grouper 25"/>
          <p:cNvGrpSpPr/>
          <p:nvPr/>
        </p:nvGrpSpPr>
        <p:grpSpPr>
          <a:xfrm>
            <a:off x="647700" y="2065338"/>
            <a:ext cx="7288213" cy="849312"/>
            <a:chOff x="647700" y="1011238"/>
            <a:chExt cx="7288213" cy="849312"/>
          </a:xfrm>
        </p:grpSpPr>
        <p:graphicFrame>
          <p:nvGraphicFramePr>
            <p:cNvPr id="27" name="Obje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1990218"/>
                </p:ext>
              </p:extLst>
            </p:nvPr>
          </p:nvGraphicFramePr>
          <p:xfrm>
            <a:off x="4545013" y="1011238"/>
            <a:ext cx="3390900" cy="849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25" name="Equation" r:id="rId5" imgW="1727200" imgH="431800" progId="Equation.DSMT4">
                    <p:embed/>
                  </p:oleObj>
                </mc:Choice>
                <mc:Fallback>
                  <p:oleObj name="Equation" r:id="rId5" imgW="1727200" imgH="431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545013" y="1011238"/>
                          <a:ext cx="3390900" cy="8493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ZoneTexte 27"/>
            <p:cNvSpPr txBox="1"/>
            <p:nvPr/>
          </p:nvSpPr>
          <p:spPr>
            <a:xfrm>
              <a:off x="647700" y="1243052"/>
              <a:ext cx="30281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latin typeface="Century Gothic"/>
                  <a:cs typeface="Century Gothic"/>
                </a:rPr>
                <a:t>Intensité résultante en </a:t>
              </a:r>
              <a:r>
                <a:rPr lang="fr-FR" b="1" i="1" dirty="0" smtClean="0">
                  <a:latin typeface="Century Gothic"/>
                  <a:cs typeface="Century Gothic"/>
                </a:rPr>
                <a:t>M</a:t>
              </a:r>
              <a:r>
                <a:rPr lang="fr-FR" b="1" dirty="0" smtClean="0">
                  <a:latin typeface="Century Gothic"/>
                  <a:cs typeface="Century Gothic"/>
                </a:rPr>
                <a:t> :</a:t>
              </a:r>
              <a:endParaRPr lang="fr-FR" b="1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29" name="Grouper 28"/>
          <p:cNvGrpSpPr/>
          <p:nvPr/>
        </p:nvGrpSpPr>
        <p:grpSpPr>
          <a:xfrm>
            <a:off x="647700" y="3202066"/>
            <a:ext cx="4783610" cy="369332"/>
            <a:chOff x="647700" y="1243052"/>
            <a:chExt cx="4783610" cy="369332"/>
          </a:xfrm>
        </p:grpSpPr>
        <p:graphicFrame>
          <p:nvGraphicFramePr>
            <p:cNvPr id="30" name="Obje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41060379"/>
                </p:ext>
              </p:extLst>
            </p:nvPr>
          </p:nvGraphicFramePr>
          <p:xfrm>
            <a:off x="4534372" y="1260436"/>
            <a:ext cx="896938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26" name="Equation" r:id="rId7" imgW="457200" imgH="177800" progId="Equation.DSMT4">
                    <p:embed/>
                  </p:oleObj>
                </mc:Choice>
                <mc:Fallback>
                  <p:oleObj name="Equation" r:id="rId7" imgW="457200" imgH="177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534372" y="1260436"/>
                          <a:ext cx="896938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" name="ZoneTexte 30"/>
            <p:cNvSpPr txBox="1"/>
            <p:nvPr/>
          </p:nvSpPr>
          <p:spPr>
            <a:xfrm>
              <a:off x="647700" y="1243052"/>
              <a:ext cx="22573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latin typeface="Century Gothic"/>
                  <a:cs typeface="Century Gothic"/>
                </a:rPr>
                <a:t>Franges brillantes : </a:t>
              </a:r>
              <a:endParaRPr lang="fr-FR" b="1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32" name="Grouper 31"/>
          <p:cNvGrpSpPr/>
          <p:nvPr/>
        </p:nvGrpSpPr>
        <p:grpSpPr>
          <a:xfrm>
            <a:off x="647700" y="3543300"/>
            <a:ext cx="5605463" cy="847725"/>
            <a:chOff x="647700" y="1012786"/>
            <a:chExt cx="5605463" cy="847725"/>
          </a:xfrm>
        </p:grpSpPr>
        <p:graphicFrame>
          <p:nvGraphicFramePr>
            <p:cNvPr id="33" name="Obje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31092125"/>
                </p:ext>
              </p:extLst>
            </p:nvPr>
          </p:nvGraphicFramePr>
          <p:xfrm>
            <a:off x="4533900" y="1012786"/>
            <a:ext cx="1719263" cy="847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27" name="Equation" r:id="rId9" imgW="876300" imgH="431800" progId="Equation.DSMT4">
                    <p:embed/>
                  </p:oleObj>
                </mc:Choice>
                <mc:Fallback>
                  <p:oleObj name="Equation" r:id="rId9" imgW="876300" imgH="431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4533900" y="1012786"/>
                          <a:ext cx="1719263" cy="8477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ZoneTexte 33"/>
            <p:cNvSpPr txBox="1"/>
            <p:nvPr/>
          </p:nvSpPr>
          <p:spPr>
            <a:xfrm>
              <a:off x="647700" y="1243052"/>
              <a:ext cx="22159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latin typeface="Century Gothic"/>
                  <a:cs typeface="Century Gothic"/>
                </a:rPr>
                <a:t>Franges sombres : </a:t>
              </a:r>
              <a:endParaRPr lang="fr-FR" b="1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35" name="Grouper 34"/>
          <p:cNvGrpSpPr/>
          <p:nvPr/>
        </p:nvGrpSpPr>
        <p:grpSpPr>
          <a:xfrm>
            <a:off x="1911146" y="4467225"/>
            <a:ext cx="5211967" cy="1905000"/>
            <a:chOff x="1911146" y="4467225"/>
            <a:chExt cx="5211967" cy="1905000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911146" y="4467225"/>
              <a:ext cx="1905000" cy="1905000"/>
            </a:xfrm>
            <a:prstGeom prst="rect">
              <a:avLst/>
            </a:prstGeom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218113" y="4467225"/>
              <a:ext cx="1905000" cy="1905000"/>
            </a:xfrm>
            <a:prstGeom prst="rect">
              <a:avLst/>
            </a:prstGeom>
          </p:spPr>
        </p:pic>
      </p:grpSp>
      <p:grpSp>
        <p:nvGrpSpPr>
          <p:cNvPr id="6" name="Grouper 5"/>
          <p:cNvGrpSpPr/>
          <p:nvPr/>
        </p:nvGrpSpPr>
        <p:grpSpPr>
          <a:xfrm>
            <a:off x="2836622" y="4889052"/>
            <a:ext cx="3389517" cy="558800"/>
            <a:chOff x="2836622" y="4889052"/>
            <a:chExt cx="3389517" cy="558800"/>
          </a:xfrm>
        </p:grpSpPr>
        <p:cxnSp>
          <p:nvCxnSpPr>
            <p:cNvPr id="19" name="Connecteur droit avec flèche 18"/>
            <p:cNvCxnSpPr/>
            <p:nvPr/>
          </p:nvCxnSpPr>
          <p:spPr>
            <a:xfrm>
              <a:off x="4498598" y="4889052"/>
              <a:ext cx="0" cy="55880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/>
            <p:cNvSpPr txBox="1"/>
            <p:nvPr/>
          </p:nvSpPr>
          <p:spPr>
            <a:xfrm>
              <a:off x="4498598" y="4977952"/>
              <a:ext cx="2806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i="1" dirty="0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r</a:t>
              </a:r>
              <a:endParaRPr lang="fr-FR" sz="1600" i="1" dirty="0">
                <a:solidFill>
                  <a:srgbClr val="FF0000"/>
                </a:solidFill>
                <a:latin typeface="Century Gothic"/>
                <a:cs typeface="Century Gothic"/>
              </a:endParaRPr>
            </a:p>
          </p:txBody>
        </p:sp>
        <p:cxnSp>
          <p:nvCxnSpPr>
            <p:cNvPr id="5" name="Connecteur droit 4"/>
            <p:cNvCxnSpPr/>
            <p:nvPr/>
          </p:nvCxnSpPr>
          <p:spPr>
            <a:xfrm>
              <a:off x="2836622" y="5424586"/>
              <a:ext cx="3389517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732556"/>
              </p:ext>
            </p:extLst>
          </p:nvPr>
        </p:nvGraphicFramePr>
        <p:xfrm>
          <a:off x="7734300" y="53721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8" name="Equation" r:id="rId13" imgW="114300" imgH="165100" progId="Equation.DSMT4">
                  <p:embed/>
                </p:oleObj>
              </mc:Choice>
              <mc:Fallback>
                <p:oleObj name="Equation" r:id="rId13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734300" y="53721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2553401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0" y="17463"/>
            <a:ext cx="9144000" cy="7826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b="1" dirty="0" smtClean="0">
                <a:ea typeface="+mj-ea"/>
                <a:cs typeface="+mj-cs"/>
              </a:rPr>
              <a:t>Interférométrie et spectroscopie</a:t>
            </a:r>
            <a:endParaRPr lang="fr-FR" sz="2200" b="1" dirty="0" smtClean="0">
              <a:ea typeface="+mj-ea"/>
              <a:cs typeface="+mj-cs"/>
            </a:endParaRPr>
          </a:p>
        </p:txBody>
      </p:sp>
      <p:pic>
        <p:nvPicPr>
          <p:cNvPr id="3" name="Picture 4" descr="ifs125- cellule méca2000 8 passages 280508 v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1274" y="1026529"/>
            <a:ext cx="5472112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202674" y="742819"/>
            <a:ext cx="3208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 smtClean="0">
                <a:latin typeface="Century Gothic"/>
                <a:cs typeface="Century Gothic"/>
              </a:rPr>
              <a:t>Source « blanche »</a:t>
            </a:r>
          </a:p>
          <a:p>
            <a:endParaRPr lang="fr-FR" dirty="0" smtClean="0">
              <a:latin typeface="Century Gothic"/>
              <a:cs typeface="Century Gothic"/>
            </a:endParaRPr>
          </a:p>
          <a:p>
            <a:pPr marL="285750" indent="-285750">
              <a:buFont typeface="Arial"/>
              <a:buChar char="•"/>
            </a:pPr>
            <a:r>
              <a:rPr lang="fr-FR" dirty="0" smtClean="0">
                <a:latin typeface="Century Gothic"/>
                <a:cs typeface="Century Gothic"/>
              </a:rPr>
              <a:t>Mesure d’intensité lumineuse en fonction du déplacement d’un des miroirs : </a:t>
            </a:r>
            <a:r>
              <a:rPr lang="fr-FR" dirty="0" err="1" smtClean="0">
                <a:latin typeface="Century Gothic"/>
                <a:cs typeface="Century Gothic"/>
              </a:rPr>
              <a:t>interférogramme</a:t>
            </a:r>
            <a:r>
              <a:rPr lang="fr-FR" dirty="0" smtClean="0">
                <a:latin typeface="Century Gothic"/>
                <a:cs typeface="Century Gothic"/>
              </a:rPr>
              <a:t> </a:t>
            </a:r>
            <a:r>
              <a:rPr lang="fr-FR" i="1" dirty="0" smtClean="0">
                <a:latin typeface="Century Gothic"/>
                <a:cs typeface="Century Gothic"/>
              </a:rPr>
              <a:t>I</a:t>
            </a:r>
            <a:r>
              <a:rPr lang="fr-FR" dirty="0" smtClean="0">
                <a:latin typeface="Century Gothic"/>
                <a:cs typeface="Century Gothic"/>
              </a:rPr>
              <a:t>(</a:t>
            </a:r>
            <a:r>
              <a:rPr lang="fr-FR" dirty="0" err="1" smtClean="0">
                <a:latin typeface="Lucida Grande"/>
                <a:ea typeface="Lucida Grande"/>
                <a:cs typeface="Lucida Grande"/>
              </a:rPr>
              <a:t>δ</a:t>
            </a:r>
            <a:r>
              <a:rPr lang="fr-FR" dirty="0" smtClean="0">
                <a:latin typeface="Century Gothic"/>
                <a:cs typeface="Century Gothic"/>
              </a:rPr>
              <a:t>)</a:t>
            </a:r>
          </a:p>
          <a:p>
            <a:endParaRPr lang="fr-FR" dirty="0" smtClean="0">
              <a:latin typeface="Century Gothic"/>
              <a:cs typeface="Century Gothic"/>
            </a:endParaRPr>
          </a:p>
          <a:p>
            <a:pPr marL="285750" indent="-285750">
              <a:buFont typeface="Arial"/>
              <a:buChar char="•"/>
            </a:pPr>
            <a:r>
              <a:rPr lang="fr-FR" dirty="0" smtClean="0">
                <a:latin typeface="Century Gothic"/>
                <a:cs typeface="Century Gothic"/>
              </a:rPr>
              <a:t>Transformée de Fourier : spectre </a:t>
            </a:r>
            <a:r>
              <a:rPr lang="fr-FR" i="1" dirty="0" smtClean="0">
                <a:latin typeface="Century Gothic"/>
                <a:cs typeface="Century Gothic"/>
              </a:rPr>
              <a:t>I</a:t>
            </a:r>
            <a:r>
              <a:rPr lang="fr-FR" dirty="0" smtClean="0">
                <a:latin typeface="Century Gothic"/>
                <a:cs typeface="Century Gothic"/>
              </a:rPr>
              <a:t>(</a:t>
            </a:r>
            <a:r>
              <a:rPr lang="fr-FR" dirty="0" err="1" smtClean="0">
                <a:latin typeface="Lucida Grande"/>
                <a:ea typeface="Lucida Grande"/>
                <a:cs typeface="Lucida Grande"/>
              </a:rPr>
              <a:t>ν</a:t>
            </a:r>
            <a:r>
              <a:rPr lang="fr-FR" dirty="0" smtClean="0">
                <a:latin typeface="Century Gothic"/>
                <a:cs typeface="Century Gothic"/>
              </a:rPr>
              <a:t>)</a:t>
            </a:r>
          </a:p>
          <a:p>
            <a:endParaRPr lang="fr-FR" dirty="0" smtClean="0">
              <a:latin typeface="Century Gothic"/>
              <a:cs typeface="Century Gothic"/>
            </a:endParaRPr>
          </a:p>
          <a:p>
            <a:pPr marL="285750" indent="-285750">
              <a:buFont typeface="Arial"/>
              <a:buChar char="•"/>
            </a:pPr>
            <a:r>
              <a:rPr lang="fr-FR" dirty="0" smtClean="0">
                <a:latin typeface="Century Gothic"/>
                <a:cs typeface="Century Gothic"/>
              </a:rPr>
              <a:t>Résolution spectrale 1/</a:t>
            </a:r>
            <a:r>
              <a:rPr lang="fr-FR" dirty="0" err="1" smtClean="0">
                <a:latin typeface="Lucida Grande"/>
                <a:ea typeface="Lucida Grande"/>
                <a:cs typeface="Lucida Grande"/>
              </a:rPr>
              <a:t>δ</a:t>
            </a:r>
            <a:r>
              <a:rPr lang="fr-FR" dirty="0" smtClean="0">
                <a:latin typeface="Century Gothic"/>
                <a:cs typeface="Century Gothic"/>
              </a:rPr>
              <a:t> (en nombre d’onde)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30" y="4609682"/>
            <a:ext cx="8363704" cy="219253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013241" y="4500735"/>
            <a:ext cx="50969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i="1" dirty="0" smtClean="0">
                <a:latin typeface="Century Gothic"/>
                <a:cs typeface="Century Gothic"/>
              </a:rPr>
              <a:t>Spectre par transformée de Fourier de la molécule GeF</a:t>
            </a:r>
            <a:r>
              <a:rPr lang="fr-FR" sz="1400" i="1" baseline="-25000" dirty="0" smtClean="0">
                <a:latin typeface="Century Gothic"/>
                <a:cs typeface="Century Gothic"/>
              </a:rPr>
              <a:t>4</a:t>
            </a:r>
            <a:endParaRPr lang="fr-FR" sz="1400" i="1" baseline="-25000" dirty="0">
              <a:latin typeface="Century Gothic"/>
              <a:cs typeface="Century Gothic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549750" y="1036851"/>
            <a:ext cx="23336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 smtClean="0">
                <a:latin typeface="Century Gothic"/>
                <a:cs typeface="Century Gothic"/>
              </a:rPr>
              <a:t>Spectromètre FTIR </a:t>
            </a:r>
            <a:r>
              <a:rPr lang="fr-FR" sz="1000" i="1" dirty="0" err="1" smtClean="0">
                <a:latin typeface="Century Gothic"/>
                <a:cs typeface="Century Gothic"/>
              </a:rPr>
              <a:t>Bruker</a:t>
            </a:r>
            <a:r>
              <a:rPr lang="fr-FR" sz="1000" i="1" dirty="0" smtClean="0">
                <a:latin typeface="Century Gothic"/>
                <a:cs typeface="Century Gothic"/>
              </a:rPr>
              <a:t> IFS 125HR</a:t>
            </a:r>
          </a:p>
          <a:p>
            <a:r>
              <a:rPr lang="fr-FR" sz="1000" i="1" dirty="0" smtClean="0">
                <a:latin typeface="Century Gothic"/>
                <a:cs typeface="Century Gothic"/>
              </a:rPr>
              <a:t>Ligne AILES / Synchrotron SOLEIL</a:t>
            </a:r>
            <a:endParaRPr lang="fr-FR" sz="1000" i="1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94708556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0" y="17463"/>
            <a:ext cx="9144000" cy="7826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b="1" dirty="0" smtClean="0">
                <a:ea typeface="+mj-ea"/>
                <a:cs typeface="+mj-cs"/>
              </a:rPr>
              <a:t>Interférométrie et métrologie</a:t>
            </a:r>
            <a:endParaRPr lang="fr-FR" sz="2200" b="1" dirty="0" smtClean="0">
              <a:ea typeface="+mj-ea"/>
              <a:cs typeface="+mj-cs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02675" y="945698"/>
            <a:ext cx="87555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 smtClean="0">
                <a:solidFill>
                  <a:schemeClr val="bg1"/>
                </a:solidFill>
                <a:latin typeface="Century Gothic"/>
                <a:cs typeface="Century Gothic"/>
              </a:rPr>
              <a:t>Source monochromatique</a:t>
            </a:r>
          </a:p>
          <a:p>
            <a:pPr marL="285750" indent="-285750">
              <a:buFont typeface="Arial"/>
              <a:buChar char="•"/>
            </a:pPr>
            <a:endParaRPr lang="fr-FR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pPr marL="285750" indent="-285750">
              <a:buFont typeface="Arial"/>
              <a:buChar char="•"/>
            </a:pPr>
            <a:r>
              <a:rPr lang="fr-FR" dirty="0" smtClean="0">
                <a:solidFill>
                  <a:schemeClr val="bg1"/>
                </a:solidFill>
                <a:latin typeface="Century Gothic"/>
                <a:cs typeface="Century Gothic"/>
              </a:rPr>
              <a:t>Ordre d’interférence :</a:t>
            </a:r>
          </a:p>
          <a:p>
            <a:pPr marL="285750" indent="-285750">
              <a:buFont typeface="Arial"/>
              <a:buChar char="•"/>
            </a:pPr>
            <a:endParaRPr lang="fr-FR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pPr marL="285750" indent="-285750">
              <a:buFont typeface="Arial"/>
              <a:buChar char="•"/>
            </a:pPr>
            <a:r>
              <a:rPr lang="fr-FR" dirty="0" smtClean="0">
                <a:solidFill>
                  <a:schemeClr val="bg1"/>
                </a:solidFill>
                <a:latin typeface="Century Gothic"/>
                <a:cs typeface="Century Gothic"/>
              </a:rPr>
              <a:t>Variation de longueur / chemin optique sur un des bras :</a:t>
            </a:r>
          </a:p>
          <a:p>
            <a:pPr marL="285750" indent="-285750">
              <a:buFont typeface="Arial"/>
              <a:buChar char="•"/>
            </a:pPr>
            <a:endParaRPr lang="fr-FR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pPr marL="285750" indent="-285750">
              <a:buFont typeface="Arial"/>
              <a:buChar char="•"/>
            </a:pPr>
            <a:r>
              <a:rPr lang="fr-FR" dirty="0" smtClean="0">
                <a:solidFill>
                  <a:schemeClr val="bg1"/>
                </a:solidFill>
                <a:latin typeface="Century Gothic"/>
                <a:cs typeface="Century Gothic"/>
              </a:rPr>
              <a:t>Au centre (</a:t>
            </a:r>
            <a:r>
              <a:rPr lang="fr-FR" i="1" dirty="0" smtClean="0">
                <a:solidFill>
                  <a:schemeClr val="bg1"/>
                </a:solidFill>
                <a:latin typeface="Century Gothic"/>
                <a:cs typeface="Century Gothic"/>
              </a:rPr>
              <a:t>r</a:t>
            </a:r>
            <a:r>
              <a:rPr lang="fr-FR" dirty="0" smtClean="0">
                <a:solidFill>
                  <a:schemeClr val="bg1"/>
                </a:solidFill>
                <a:latin typeface="Century Gothic"/>
                <a:cs typeface="Century Gothic"/>
              </a:rPr>
              <a:t> = 0) : </a:t>
            </a:r>
            <a:endParaRPr lang="fr-FR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0343239"/>
              </p:ext>
            </p:extLst>
          </p:nvPr>
        </p:nvGraphicFramePr>
        <p:xfrm>
          <a:off x="3198039" y="1269608"/>
          <a:ext cx="822325" cy="77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6" name="Equation" r:id="rId3" imgW="419100" imgH="393700" progId="Equation.DSMT4">
                  <p:embed/>
                </p:oleObj>
              </mc:Choice>
              <mc:Fallback>
                <p:oleObj name="Equation" r:id="rId3" imgW="4191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98039" y="1269608"/>
                        <a:ext cx="822325" cy="773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8651652"/>
              </p:ext>
            </p:extLst>
          </p:nvPr>
        </p:nvGraphicFramePr>
        <p:xfrm>
          <a:off x="6920798" y="1848693"/>
          <a:ext cx="1169987" cy="77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7" name="Equation" r:id="rId5" imgW="596900" imgH="393700" progId="Equation.DSMT4">
                  <p:embed/>
                </p:oleObj>
              </mc:Choice>
              <mc:Fallback>
                <p:oleObj name="Equation" r:id="rId5" imgW="5969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20798" y="1848693"/>
                        <a:ext cx="1169987" cy="773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9449778"/>
              </p:ext>
            </p:extLst>
          </p:nvPr>
        </p:nvGraphicFramePr>
        <p:xfrm>
          <a:off x="2686078" y="2401110"/>
          <a:ext cx="1071562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8" name="Equation" r:id="rId7" imgW="546100" imgH="393700" progId="Equation.DSMT4">
                  <p:embed/>
                </p:oleObj>
              </mc:Choice>
              <mc:Fallback>
                <p:oleObj name="Equation" r:id="rId7" imgW="5461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686078" y="2401110"/>
                        <a:ext cx="1071562" cy="773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375292" y="3539495"/>
            <a:ext cx="3563278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FFFF"/>
                </a:solidFill>
                <a:latin typeface="Century Gothic"/>
                <a:cs typeface="Century Gothic"/>
              </a:rPr>
              <a:t>Si frange sombre au centre :</a:t>
            </a:r>
          </a:p>
          <a:p>
            <a:pPr algn="ctr"/>
            <a:endParaRPr lang="fr-FR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algn="ctr"/>
            <a:r>
              <a:rPr lang="fr-FR" dirty="0" smtClean="0">
                <a:solidFill>
                  <a:srgbClr val="FFFFFF"/>
                </a:solidFill>
                <a:latin typeface="Century Gothic"/>
                <a:cs typeface="Century Gothic"/>
              </a:rPr>
              <a:t>Variation de chemin optique</a:t>
            </a:r>
          </a:p>
          <a:p>
            <a:pPr algn="ctr"/>
            <a:r>
              <a:rPr lang="fr-FR" dirty="0" smtClean="0">
                <a:solidFill>
                  <a:srgbClr val="FFFFFF"/>
                </a:solidFill>
                <a:latin typeface="Century Gothic"/>
                <a:cs typeface="Century Gothic"/>
              </a:rPr>
              <a:t>=</a:t>
            </a:r>
          </a:p>
          <a:p>
            <a:pPr algn="ctr"/>
            <a:r>
              <a:rPr lang="fr-FR" dirty="0" smtClean="0">
                <a:solidFill>
                  <a:srgbClr val="FFFFFF"/>
                </a:solidFill>
                <a:latin typeface="Century Gothic"/>
                <a:cs typeface="Century Gothic"/>
              </a:rPr>
              <a:t>Variation de luminosité</a:t>
            </a:r>
            <a:endParaRPr lang="fr-FR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grpSp>
        <p:nvGrpSpPr>
          <p:cNvPr id="11" name="Grouper 10"/>
          <p:cNvGrpSpPr/>
          <p:nvPr/>
        </p:nvGrpSpPr>
        <p:grpSpPr>
          <a:xfrm>
            <a:off x="194995" y="3275242"/>
            <a:ext cx="8417594" cy="3320768"/>
            <a:chOff x="194995" y="3275242"/>
            <a:chExt cx="8417594" cy="3320768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9"/>
            <a:srcRect b="7210"/>
            <a:stretch/>
          </p:blipFill>
          <p:spPr>
            <a:xfrm>
              <a:off x="5401621" y="3275242"/>
              <a:ext cx="3210968" cy="3296110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194995" y="5395681"/>
              <a:ext cx="43153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i="1" dirty="0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Exemple :</a:t>
              </a:r>
            </a:p>
            <a:p>
              <a:endParaRPr lang="fr-FR" dirty="0" smtClean="0">
                <a:solidFill>
                  <a:srgbClr val="FFFFFF"/>
                </a:solidFill>
                <a:latin typeface="Century Gothic"/>
                <a:cs typeface="Century Gothic"/>
              </a:endParaRPr>
            </a:p>
            <a:p>
              <a:r>
                <a:rPr lang="fr-FR" dirty="0">
                  <a:solidFill>
                    <a:srgbClr val="FFFFFF"/>
                  </a:solidFill>
                  <a:latin typeface="Century Gothic"/>
                  <a:cs typeface="Century Gothic"/>
                </a:rPr>
                <a:t>E</a:t>
              </a:r>
              <a:r>
                <a:rPr lang="fr-FR" dirty="0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coulement d’un fluide sur une aile d’avion (Lycée Marceau, Chartres)</a:t>
              </a:r>
              <a:endParaRPr lang="fr-FR" dirty="0">
                <a:solidFill>
                  <a:srgbClr val="FFFFFF"/>
                </a:solidFill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5326488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0" y="17463"/>
            <a:ext cx="9144000" cy="7826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b="1" dirty="0" smtClean="0">
                <a:ea typeface="+mj-ea"/>
                <a:cs typeface="+mj-cs"/>
              </a:rPr>
              <a:t>Une idée déjà ancienne</a:t>
            </a:r>
            <a:endParaRPr lang="fr-FR" sz="2200" b="1" dirty="0" smtClean="0">
              <a:ea typeface="+mj-ea"/>
              <a:cs typeface="+mj-cs"/>
            </a:endParaRPr>
          </a:p>
        </p:txBody>
      </p:sp>
      <p:pic>
        <p:nvPicPr>
          <p:cNvPr id="2" name="Image 1" descr="Capture d’écran 2016-03-21 à 20.36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28" y="945699"/>
            <a:ext cx="8860256" cy="4308755"/>
          </a:xfrm>
          <a:prstGeom prst="rect">
            <a:avLst/>
          </a:prstGeom>
        </p:spPr>
      </p:pic>
      <p:pic>
        <p:nvPicPr>
          <p:cNvPr id="3" name="Image 2" descr="Capture d’écran 2016-03-21 à 20.37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52" y="1995041"/>
            <a:ext cx="6361044" cy="457200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6" name="Image 5" descr="Capture d’écran 2016-03-29 à 08.49.3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034" y="1419633"/>
            <a:ext cx="6391325" cy="454674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755731438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5002</TotalTime>
  <Words>896</Words>
  <Application>Microsoft Macintosh PowerPoint</Application>
  <PresentationFormat>Présentation à l'écran (4:3)</PresentationFormat>
  <Paragraphs>188</Paragraphs>
  <Slides>25</Slides>
  <Notes>0</Notes>
  <HiddenSlides>0</HiddenSlides>
  <MMClips>1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25</vt:i4>
      </vt:variant>
    </vt:vector>
  </HeadingPairs>
  <TitlesOfParts>
    <vt:vector size="28" baseType="lpstr">
      <vt:lpstr>Thème Office</vt:lpstr>
      <vt:lpstr>Equation</vt:lpstr>
      <vt:lpstr>MathType 6.0 Equation</vt:lpstr>
      <vt:lpstr>Détecter les ondes gravitationnelles</vt:lpstr>
      <vt:lpstr>L’interféromètre de Michelson</vt:lpstr>
      <vt:lpstr>Présentation PowerPoint</vt:lpstr>
      <vt:lpstr>Principes de base</vt:lpstr>
      <vt:lpstr>Franges d’interférence</vt:lpstr>
      <vt:lpstr>Franges d’interférence</vt:lpstr>
      <vt:lpstr>Interférométrie et spectroscopie</vt:lpstr>
      <vt:lpstr>Interférométrie et métrologie</vt:lpstr>
      <vt:lpstr>Une idée déjà ancienne</vt:lpstr>
      <vt:lpstr>LIGO Laser-Interferometer Gravitational-wave Observatory</vt:lpstr>
      <vt:lpstr>LIGO Laser-Interferometer Gravitational-wave Observatory</vt:lpstr>
      <vt:lpstr>Un article historique !</vt:lpstr>
      <vt:lpstr>Mesures simultanées</vt:lpstr>
      <vt:lpstr>Mesures simultanées</vt:lpstr>
      <vt:lpstr>Un signal significatif</vt:lpstr>
      <vt:lpstr>Entendre les ondes gravitationnelles</vt:lpstr>
      <vt:lpstr>Précision extrême</vt:lpstr>
      <vt:lpstr>Stop aux vibrations !</vt:lpstr>
      <vt:lpstr>Lasers</vt:lpstr>
      <vt:lpstr>Ultra-vide</vt:lpstr>
      <vt:lpstr>GW15091 en résumé</vt:lpstr>
      <vt:lpstr>Bientôt : (advanced) VIRGO</vt:lpstr>
      <vt:lpstr>Futurs interféromètres</vt:lpstr>
      <vt:lpstr>Dans l’espace : eLISA (ESA) evolved Laser Interferometer Space Antenna</vt:lpstr>
      <vt:lpstr>Pour en savoir plus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peu de physique pour comprendre le monde Chapitre 2 : Comment s’est formé l’Univers et d’où vient la matière ?</dc:title>
  <dc:creator>BOUDON Vincent</dc:creator>
  <cp:lastModifiedBy>Vincent Boudon</cp:lastModifiedBy>
  <cp:revision>607</cp:revision>
  <dcterms:created xsi:type="dcterms:W3CDTF">2011-01-20T07:39:26Z</dcterms:created>
  <dcterms:modified xsi:type="dcterms:W3CDTF">2016-03-31T06:26:03Z</dcterms:modified>
</cp:coreProperties>
</file>